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4" r:id="rId3"/>
    <p:sldId id="445" r:id="rId4"/>
    <p:sldId id="446" r:id="rId5"/>
    <p:sldId id="447" r:id="rId6"/>
    <p:sldId id="448" r:id="rId7"/>
    <p:sldId id="430" r:id="rId8"/>
    <p:sldId id="432" r:id="rId9"/>
    <p:sldId id="438" r:id="rId10"/>
    <p:sldId id="439" r:id="rId11"/>
    <p:sldId id="431" r:id="rId12"/>
    <p:sldId id="440" r:id="rId13"/>
    <p:sldId id="441" r:id="rId14"/>
    <p:sldId id="406" r:id="rId15"/>
    <p:sldId id="425" r:id="rId16"/>
    <p:sldId id="429" r:id="rId17"/>
    <p:sldId id="437" r:id="rId18"/>
    <p:sldId id="442" r:id="rId19"/>
    <p:sldId id="443" r:id="rId20"/>
    <p:sldId id="434" r:id="rId21"/>
    <p:sldId id="433" r:id="rId22"/>
    <p:sldId id="435" r:id="rId23"/>
    <p:sldId id="436" r:id="rId24"/>
    <p:sldId id="272" r:id="rId25"/>
    <p:sldId id="338"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69" d="100"/>
          <a:sy n="69" d="100"/>
        </p:scale>
        <p:origin x="77" y="5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4/24/2019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4/24/2019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1630556668"/>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sz="1800" dirty="0">
                          <a:latin typeface="+mn-lt"/>
                        </a:rPr>
                        <a:t>Seed</a:t>
                      </a:r>
                    </a:p>
                  </a:txBody>
                  <a:tcPr/>
                </a:tc>
                <a:tc>
                  <a:txBody>
                    <a:bodyPr/>
                    <a:lstStyle/>
                    <a:p>
                      <a:r>
                        <a:rPr lang="en-US" sz="1800" dirty="0">
                          <a:latin typeface="+mn-lt"/>
                        </a:rPr>
                        <a:t>Accuracy</a:t>
                      </a:r>
                    </a:p>
                  </a:txBody>
                  <a:tcPr/>
                </a:tc>
                <a:tc>
                  <a:txBody>
                    <a:bodyPr/>
                    <a:lstStyle/>
                    <a:p>
                      <a:r>
                        <a:rPr lang="en-US" sz="1800" dirty="0">
                          <a:latin typeface="+mn-lt"/>
                        </a:rPr>
                        <a:t>Cons (0)</a:t>
                      </a:r>
                    </a:p>
                  </a:txBody>
                  <a:tcPr/>
                </a:tc>
                <a:tc>
                  <a:txBody>
                    <a:bodyPr/>
                    <a:lstStyle/>
                    <a:p>
                      <a:r>
                        <a:rPr lang="en-US" sz="1800" dirty="0">
                          <a:latin typeface="+mn-lt"/>
                        </a:rPr>
                        <a:t>Cons (1)</a:t>
                      </a:r>
                    </a:p>
                  </a:txBody>
                  <a:tcPr/>
                </a:tc>
                <a:tc>
                  <a:txBody>
                    <a:bodyPr/>
                    <a:lstStyle/>
                    <a:p>
                      <a:r>
                        <a:rPr lang="en-US" sz="1800" dirty="0">
                          <a:latin typeface="+mn-lt"/>
                        </a:rPr>
                        <a:t>Cons (2)</a:t>
                      </a:r>
                    </a:p>
                  </a:txBody>
                  <a:tcPr/>
                </a:tc>
                <a:tc>
                  <a:txBody>
                    <a:bodyPr/>
                    <a:lstStyle/>
                    <a:p>
                      <a:r>
                        <a:rPr lang="en-US" sz="1800" dirty="0">
                          <a:latin typeface="+mn-lt"/>
                        </a:rPr>
                        <a:t>Prod (0)</a:t>
                      </a:r>
                    </a:p>
                  </a:txBody>
                  <a:tcPr/>
                </a:tc>
                <a:tc>
                  <a:txBody>
                    <a:bodyPr/>
                    <a:lstStyle/>
                    <a:p>
                      <a:r>
                        <a:rPr lang="en-US" sz="1800" dirty="0">
                          <a:latin typeface="+mn-lt"/>
                        </a:rPr>
                        <a:t>Prod (1)</a:t>
                      </a:r>
                    </a:p>
                  </a:txBody>
                  <a:tcPr/>
                </a:tc>
                <a:tc>
                  <a:txBody>
                    <a:bodyPr/>
                    <a:lstStyle/>
                    <a:p>
                      <a:r>
                        <a:rPr lang="en-US" sz="1800" dirty="0">
                          <a:latin typeface="+mn-lt"/>
                        </a:rPr>
                        <a:t>Prod (2)</a:t>
                      </a:r>
                    </a:p>
                  </a:txBody>
                  <a:tcPr/>
                </a:tc>
                <a:extLst>
                  <a:ext uri="{0D108BD9-81ED-4DB2-BD59-A6C34878D82A}">
                    <a16:rowId xmlns:a16="http://schemas.microsoft.com/office/drawing/2014/main" val="3512084736"/>
                  </a:ext>
                </a:extLst>
              </a:tr>
              <a:tr h="370840">
                <a:tc>
                  <a:txBody>
                    <a:bodyPr/>
                    <a:lstStyle/>
                    <a:p>
                      <a:r>
                        <a:rPr lang="en-US" sz="1800" dirty="0">
                          <a:latin typeface="+mn-lt"/>
                        </a:rPr>
                        <a:t>default</a:t>
                      </a:r>
                    </a:p>
                  </a:txBody>
                  <a:tcPr/>
                </a:tc>
                <a:tc>
                  <a:txBody>
                    <a:bodyPr/>
                    <a:lstStyle/>
                    <a:p>
                      <a:r>
                        <a:rPr lang="en-US" sz="1800" dirty="0">
                          <a:latin typeface="+mn-lt"/>
                        </a:rPr>
                        <a:t>81.8</a:t>
                      </a:r>
                    </a:p>
                  </a:txBody>
                  <a:tcPr/>
                </a:tc>
                <a:tc>
                  <a:txBody>
                    <a:bodyPr/>
                    <a:lstStyle/>
                    <a:p>
                      <a:r>
                        <a:rPr lang="en-US" sz="1800" dirty="0">
                          <a:latin typeface="+mn-lt"/>
                        </a:rPr>
                        <a:t>0.58</a:t>
                      </a:r>
                    </a:p>
                  </a:txBody>
                  <a:tcPr/>
                </a:tc>
                <a:tc>
                  <a:txBody>
                    <a:bodyPr/>
                    <a:lstStyle/>
                    <a:p>
                      <a:r>
                        <a:rPr lang="en-US" sz="1800" dirty="0">
                          <a:latin typeface="+mn-lt"/>
                        </a:rPr>
                        <a:t>0.86</a:t>
                      </a:r>
                    </a:p>
                  </a:txBody>
                  <a:tcPr/>
                </a:tc>
                <a:tc>
                  <a:txBody>
                    <a:bodyPr/>
                    <a:lstStyle/>
                    <a:p>
                      <a:r>
                        <a:rPr lang="en-US" sz="1800" dirty="0">
                          <a:latin typeface="+mn-lt"/>
                        </a:rPr>
                        <a:t>0.57</a:t>
                      </a:r>
                    </a:p>
                  </a:txBody>
                  <a:tcPr/>
                </a:tc>
                <a:tc>
                  <a:txBody>
                    <a:bodyPr/>
                    <a:lstStyle/>
                    <a:p>
                      <a:r>
                        <a:rPr lang="en-US" sz="1800" dirty="0">
                          <a:latin typeface="+mn-lt"/>
                        </a:rPr>
                        <a:t>0.44</a:t>
                      </a:r>
                    </a:p>
                  </a:txBody>
                  <a:tcPr/>
                </a:tc>
                <a:tc>
                  <a:txBody>
                    <a:bodyPr/>
                    <a:lstStyle/>
                    <a:p>
                      <a:r>
                        <a:rPr lang="en-US" sz="1800" dirty="0">
                          <a:latin typeface="+mn-lt"/>
                        </a:rPr>
                        <a:t>0.92</a:t>
                      </a:r>
                    </a:p>
                  </a:txBody>
                  <a:tcPr/>
                </a:tc>
                <a:tc>
                  <a:txBody>
                    <a:bodyPr/>
                    <a:lstStyle/>
                    <a:p>
                      <a:r>
                        <a:rPr lang="en-US" sz="1800" dirty="0">
                          <a:latin typeface="+mn-lt"/>
                        </a:rPr>
                        <a:t>0.4</a:t>
                      </a:r>
                    </a:p>
                  </a:txBody>
                  <a:tcPr/>
                </a:tc>
                <a:extLst>
                  <a:ext uri="{0D108BD9-81ED-4DB2-BD59-A6C34878D82A}">
                    <a16:rowId xmlns:a16="http://schemas.microsoft.com/office/drawing/2014/main" val="593835001"/>
                  </a:ext>
                </a:extLst>
              </a:tr>
              <a:tr h="370840">
                <a:tc>
                  <a:txBody>
                    <a:bodyPr/>
                    <a:lstStyle/>
                    <a:p>
                      <a:r>
                        <a:rPr lang="en-US" sz="1800" dirty="0">
                          <a:latin typeface="+mn-lt"/>
                        </a:rPr>
                        <a:t>100</a:t>
                      </a:r>
                    </a:p>
                  </a:txBody>
                  <a:tcPr/>
                </a:tc>
                <a:tc>
                  <a:txBody>
                    <a:bodyPr/>
                    <a:lstStyle/>
                    <a:p>
                      <a:r>
                        <a:rPr lang="en-US" sz="1800" dirty="0">
                          <a:latin typeface="+mn-lt"/>
                        </a:rPr>
                        <a:t>82.7</a:t>
                      </a:r>
                    </a:p>
                  </a:txBody>
                  <a:tcPr/>
                </a:tc>
                <a:tc>
                  <a:txBody>
                    <a:bodyPr/>
                    <a:lstStyle/>
                    <a:p>
                      <a:r>
                        <a:rPr lang="en-US" sz="1800" dirty="0">
                          <a:latin typeface="+mn-lt"/>
                        </a:rPr>
                        <a:t>0.65</a:t>
                      </a:r>
                    </a:p>
                  </a:txBody>
                  <a:tcPr/>
                </a:tc>
                <a:tc>
                  <a:txBody>
                    <a:bodyPr/>
                    <a:lstStyle/>
                    <a:p>
                      <a:r>
                        <a:rPr lang="en-US" sz="1800" dirty="0">
                          <a:latin typeface="+mn-lt"/>
                        </a:rPr>
                        <a:t>0.86</a:t>
                      </a:r>
                    </a:p>
                  </a:txBody>
                  <a:tcPr/>
                </a:tc>
                <a:tc>
                  <a:txBody>
                    <a:bodyPr/>
                    <a:lstStyle/>
                    <a:p>
                      <a:r>
                        <a:rPr lang="en-US" sz="1800" dirty="0">
                          <a:latin typeface="+mn-lt"/>
                        </a:rPr>
                        <a:t>0.55</a:t>
                      </a:r>
                    </a:p>
                  </a:txBody>
                  <a:tcPr/>
                </a:tc>
                <a:tc>
                  <a:txBody>
                    <a:bodyPr/>
                    <a:lstStyle/>
                    <a:p>
                      <a:r>
                        <a:rPr lang="en-US" sz="1800" dirty="0">
                          <a:latin typeface="+mn-lt"/>
                        </a:rPr>
                        <a:t>0.43</a:t>
                      </a:r>
                    </a:p>
                  </a:txBody>
                  <a:tcPr/>
                </a:tc>
                <a:tc>
                  <a:txBody>
                    <a:bodyPr/>
                    <a:lstStyle/>
                    <a:p>
                      <a:r>
                        <a:rPr lang="en-US" sz="1800" dirty="0">
                          <a:latin typeface="+mn-lt"/>
                        </a:rPr>
                        <a:t>0.93</a:t>
                      </a:r>
                    </a:p>
                  </a:txBody>
                  <a:tcPr/>
                </a:tc>
                <a:tc>
                  <a:txBody>
                    <a:bodyPr/>
                    <a:lstStyle/>
                    <a:p>
                      <a:r>
                        <a:rPr lang="en-US" sz="1800" dirty="0">
                          <a:latin typeface="+mn-lt"/>
                        </a:rPr>
                        <a:t>0.45</a:t>
                      </a:r>
                    </a:p>
                  </a:txBody>
                  <a:tcPr/>
                </a:tc>
                <a:extLst>
                  <a:ext uri="{0D108BD9-81ED-4DB2-BD59-A6C34878D82A}">
                    <a16:rowId xmlns:a16="http://schemas.microsoft.com/office/drawing/2014/main" val="1231944173"/>
                  </a:ext>
                </a:extLst>
              </a:tr>
              <a:tr h="370840">
                <a:tc>
                  <a:txBody>
                    <a:bodyPr/>
                    <a:lstStyle/>
                    <a:p>
                      <a:r>
                        <a:rPr lang="en-US" sz="1800" dirty="0">
                          <a:latin typeface="+mn-lt"/>
                        </a:rPr>
                        <a:t>200</a:t>
                      </a:r>
                    </a:p>
                  </a:txBody>
                  <a:tcPr/>
                </a:tc>
                <a:tc>
                  <a:txBody>
                    <a:bodyPr/>
                    <a:lstStyle/>
                    <a:p>
                      <a:r>
                        <a:rPr lang="en-US" sz="1800" dirty="0">
                          <a:latin typeface="+mn-lt"/>
                        </a:rPr>
                        <a:t>80.6</a:t>
                      </a:r>
                    </a:p>
                  </a:txBody>
                  <a:tcPr/>
                </a:tc>
                <a:tc>
                  <a:txBody>
                    <a:bodyPr/>
                    <a:lstStyle/>
                    <a:p>
                      <a:r>
                        <a:rPr lang="en-US" sz="1800" dirty="0">
                          <a:latin typeface="+mn-lt"/>
                        </a:rPr>
                        <a:t>0.58</a:t>
                      </a:r>
                    </a:p>
                  </a:txBody>
                  <a:tcPr/>
                </a:tc>
                <a:tc>
                  <a:txBody>
                    <a:bodyPr/>
                    <a:lstStyle/>
                    <a:p>
                      <a:r>
                        <a:rPr lang="en-US" sz="1800" dirty="0">
                          <a:latin typeface="+mn-lt"/>
                        </a:rPr>
                        <a:t>0.84</a:t>
                      </a:r>
                    </a:p>
                  </a:txBody>
                  <a:tcPr/>
                </a:tc>
                <a:tc>
                  <a:txBody>
                    <a:bodyPr/>
                    <a:lstStyle/>
                    <a:p>
                      <a:r>
                        <a:rPr lang="en-US" sz="1800" dirty="0">
                          <a:latin typeface="+mn-lt"/>
                        </a:rPr>
                        <a:t>0.60</a:t>
                      </a:r>
                    </a:p>
                  </a:txBody>
                  <a:tcPr/>
                </a:tc>
                <a:tc>
                  <a:txBody>
                    <a:bodyPr/>
                    <a:lstStyle/>
                    <a:p>
                      <a:r>
                        <a:rPr lang="en-US" sz="1800" dirty="0">
                          <a:latin typeface="+mn-lt"/>
                        </a:rPr>
                        <a:t>0.31</a:t>
                      </a:r>
                    </a:p>
                  </a:txBody>
                  <a:tcPr/>
                </a:tc>
                <a:tc>
                  <a:txBody>
                    <a:bodyPr/>
                    <a:lstStyle/>
                    <a:p>
                      <a:r>
                        <a:rPr lang="en-US" sz="1800" dirty="0">
                          <a:latin typeface="+mn-lt"/>
                        </a:rPr>
                        <a:t>0.94</a:t>
                      </a:r>
                    </a:p>
                  </a:txBody>
                  <a:tcPr/>
                </a:tc>
                <a:tc>
                  <a:txBody>
                    <a:bodyPr/>
                    <a:lstStyle/>
                    <a:p>
                      <a:r>
                        <a:rPr lang="en-US" sz="1800" dirty="0">
                          <a:latin typeface="+mn-lt"/>
                        </a:rPr>
                        <a:t>0.42</a:t>
                      </a:r>
                    </a:p>
                  </a:txBody>
                  <a:tcPr/>
                </a:tc>
                <a:extLst>
                  <a:ext uri="{0D108BD9-81ED-4DB2-BD59-A6C34878D82A}">
                    <a16:rowId xmlns:a16="http://schemas.microsoft.com/office/drawing/2014/main" val="3072850937"/>
                  </a:ext>
                </a:extLst>
              </a:tr>
              <a:tr h="370840">
                <a:tc>
                  <a:txBody>
                    <a:bodyPr/>
                    <a:lstStyle/>
                    <a:p>
                      <a:r>
                        <a:rPr lang="en-US" sz="1800" dirty="0">
                          <a:latin typeface="+mn-lt"/>
                        </a:rPr>
                        <a:t>300</a:t>
                      </a:r>
                    </a:p>
                  </a:txBody>
                  <a:tcPr/>
                </a:tc>
                <a:tc>
                  <a:txBody>
                    <a:bodyPr/>
                    <a:lstStyle/>
                    <a:p>
                      <a:r>
                        <a:rPr lang="en-US" sz="1800" dirty="0">
                          <a:latin typeface="+mn-lt"/>
                        </a:rPr>
                        <a:t>80.2</a:t>
                      </a:r>
                    </a:p>
                  </a:txBody>
                  <a:tcPr/>
                </a:tc>
                <a:tc>
                  <a:txBody>
                    <a:bodyPr/>
                    <a:lstStyle/>
                    <a:p>
                      <a:r>
                        <a:rPr lang="en-US" sz="1800" dirty="0">
                          <a:latin typeface="+mn-lt"/>
                        </a:rPr>
                        <a:t>0.56</a:t>
                      </a:r>
                    </a:p>
                  </a:txBody>
                  <a:tcPr/>
                </a:tc>
                <a:tc>
                  <a:txBody>
                    <a:bodyPr/>
                    <a:lstStyle/>
                    <a:p>
                      <a:r>
                        <a:rPr lang="en-US" sz="1800" dirty="0">
                          <a:latin typeface="+mn-lt"/>
                        </a:rPr>
                        <a:t>0.84</a:t>
                      </a:r>
                    </a:p>
                  </a:txBody>
                  <a:tcPr/>
                </a:tc>
                <a:tc>
                  <a:txBody>
                    <a:bodyPr/>
                    <a:lstStyle/>
                    <a:p>
                      <a:r>
                        <a:rPr lang="en-US" sz="1800" dirty="0">
                          <a:latin typeface="+mn-lt"/>
                        </a:rPr>
                        <a:t>0.55</a:t>
                      </a:r>
                    </a:p>
                  </a:txBody>
                  <a:tcPr/>
                </a:tc>
                <a:tc>
                  <a:txBody>
                    <a:bodyPr/>
                    <a:lstStyle/>
                    <a:p>
                      <a:r>
                        <a:rPr lang="en-US" sz="1800" dirty="0">
                          <a:latin typeface="+mn-lt"/>
                        </a:rPr>
                        <a:t>0.33</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1968800458"/>
                  </a:ext>
                </a:extLst>
              </a:tr>
              <a:tr h="370840">
                <a:tc>
                  <a:txBody>
                    <a:bodyPr/>
                    <a:lstStyle/>
                    <a:p>
                      <a:r>
                        <a:rPr lang="en-US" sz="1800" dirty="0">
                          <a:latin typeface="+mn-lt"/>
                        </a:rPr>
                        <a:t>400</a:t>
                      </a:r>
                    </a:p>
                  </a:txBody>
                  <a:tcPr/>
                </a:tc>
                <a:tc>
                  <a:txBody>
                    <a:bodyPr/>
                    <a:lstStyle/>
                    <a:p>
                      <a:r>
                        <a:rPr lang="en-US" sz="1800" dirty="0">
                          <a:latin typeface="+mn-lt"/>
                        </a:rPr>
                        <a:t>82.3</a:t>
                      </a:r>
                    </a:p>
                  </a:txBody>
                  <a:tcPr/>
                </a:tc>
                <a:tc>
                  <a:txBody>
                    <a:bodyPr/>
                    <a:lstStyle/>
                    <a:p>
                      <a:r>
                        <a:rPr lang="en-US" sz="1800" dirty="0">
                          <a:latin typeface="+mn-lt"/>
                        </a:rPr>
                        <a:t>0.63</a:t>
                      </a:r>
                    </a:p>
                  </a:txBody>
                  <a:tcPr/>
                </a:tc>
                <a:tc>
                  <a:txBody>
                    <a:bodyPr/>
                    <a:lstStyle/>
                    <a:p>
                      <a:r>
                        <a:rPr lang="en-US" sz="1800" dirty="0">
                          <a:latin typeface="+mn-lt"/>
                        </a:rPr>
                        <a:t>0.86</a:t>
                      </a:r>
                    </a:p>
                  </a:txBody>
                  <a:tcPr/>
                </a:tc>
                <a:tc>
                  <a:txBody>
                    <a:bodyPr/>
                    <a:lstStyle/>
                    <a:p>
                      <a:r>
                        <a:rPr lang="en-US" sz="1800" dirty="0">
                          <a:latin typeface="+mn-lt"/>
                        </a:rPr>
                        <a:t>0.56</a:t>
                      </a:r>
                    </a:p>
                  </a:txBody>
                  <a:tcPr/>
                </a:tc>
                <a:tc>
                  <a:txBody>
                    <a:bodyPr/>
                    <a:lstStyle/>
                    <a:p>
                      <a:r>
                        <a:rPr lang="en-US" sz="1800" dirty="0">
                          <a:latin typeface="+mn-lt"/>
                        </a:rPr>
                        <a:t>0.41</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875147058"/>
                  </a:ext>
                </a:extLst>
              </a:tr>
              <a:tr h="370840">
                <a:tc>
                  <a:txBody>
                    <a:bodyPr/>
                    <a:lstStyle/>
                    <a:p>
                      <a:r>
                        <a:rPr lang="en-US" sz="1800" dirty="0">
                          <a:latin typeface="+mn-lt"/>
                        </a:rPr>
                        <a:t>500</a:t>
                      </a:r>
                    </a:p>
                  </a:txBody>
                  <a:tcPr/>
                </a:tc>
                <a:tc>
                  <a:txBody>
                    <a:bodyPr/>
                    <a:lstStyle/>
                    <a:p>
                      <a:r>
                        <a:rPr lang="en-US" sz="1800" dirty="0">
                          <a:latin typeface="+mn-lt"/>
                        </a:rPr>
                        <a:t>81.6</a:t>
                      </a:r>
                    </a:p>
                  </a:txBody>
                  <a:tcPr/>
                </a:tc>
                <a:tc>
                  <a:txBody>
                    <a:bodyPr/>
                    <a:lstStyle/>
                    <a:p>
                      <a:r>
                        <a:rPr lang="en-US" sz="1800" dirty="0">
                          <a:latin typeface="+mn-lt"/>
                        </a:rPr>
                        <a:t>0.65</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4133299564"/>
                  </a:ext>
                </a:extLst>
              </a:tr>
              <a:tr h="370840">
                <a:tc>
                  <a:txBody>
                    <a:bodyPr/>
                    <a:lstStyle/>
                    <a:p>
                      <a:r>
                        <a:rPr lang="en-US" sz="1800" dirty="0">
                          <a:latin typeface="+mn-lt"/>
                        </a:rPr>
                        <a:t>600</a:t>
                      </a:r>
                    </a:p>
                  </a:txBody>
                  <a:tcPr/>
                </a:tc>
                <a:tc>
                  <a:txBody>
                    <a:bodyPr/>
                    <a:lstStyle/>
                    <a:p>
                      <a:r>
                        <a:rPr lang="en-US" sz="1800" dirty="0">
                          <a:latin typeface="+mn-lt"/>
                        </a:rPr>
                        <a:t>83.1</a:t>
                      </a:r>
                    </a:p>
                  </a:txBody>
                  <a:tcPr/>
                </a:tc>
                <a:tc>
                  <a:txBody>
                    <a:bodyPr/>
                    <a:lstStyle/>
                    <a:p>
                      <a:r>
                        <a:rPr lang="en-US" sz="1800" dirty="0">
                          <a:latin typeface="+mn-lt"/>
                        </a:rPr>
                        <a:t>0.66</a:t>
                      </a:r>
                    </a:p>
                  </a:txBody>
                  <a:tcPr/>
                </a:tc>
                <a:tc>
                  <a:txBody>
                    <a:bodyPr/>
                    <a:lstStyle/>
                    <a:p>
                      <a:r>
                        <a:rPr lang="en-US" sz="1800" dirty="0">
                          <a:latin typeface="+mn-lt"/>
                        </a:rPr>
                        <a:t>0.86</a:t>
                      </a:r>
                    </a:p>
                  </a:txBody>
                  <a:tcPr/>
                </a:tc>
                <a:tc>
                  <a:txBody>
                    <a:bodyPr/>
                    <a:lstStyle/>
                    <a:p>
                      <a:r>
                        <a:rPr lang="en-US" sz="1800" dirty="0">
                          <a:latin typeface="+mn-lt"/>
                        </a:rPr>
                        <a:t>0.64</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0.41</a:t>
                      </a:r>
                    </a:p>
                  </a:txBody>
                  <a:tcPr/>
                </a:tc>
                <a:extLst>
                  <a:ext uri="{0D108BD9-81ED-4DB2-BD59-A6C34878D82A}">
                    <a16:rowId xmlns:a16="http://schemas.microsoft.com/office/drawing/2014/main" val="4291540014"/>
                  </a:ext>
                </a:extLst>
              </a:tr>
              <a:tr h="370840">
                <a:tc>
                  <a:txBody>
                    <a:bodyPr/>
                    <a:lstStyle/>
                    <a:p>
                      <a:r>
                        <a:rPr lang="en-US" sz="1800" dirty="0">
                          <a:latin typeface="+mn-lt"/>
                        </a:rPr>
                        <a:t>700</a:t>
                      </a:r>
                    </a:p>
                  </a:txBody>
                  <a:tcPr/>
                </a:tc>
                <a:tc>
                  <a:txBody>
                    <a:bodyPr/>
                    <a:lstStyle/>
                    <a:p>
                      <a:r>
                        <a:rPr lang="en-US" sz="1800" dirty="0">
                          <a:latin typeface="+mn-lt"/>
                        </a:rPr>
                        <a:t>83.4</a:t>
                      </a:r>
                    </a:p>
                  </a:txBody>
                  <a:tcPr/>
                </a:tc>
                <a:tc>
                  <a:txBody>
                    <a:bodyPr/>
                    <a:lstStyle/>
                    <a:p>
                      <a:r>
                        <a:rPr lang="en-US" sz="1800" dirty="0">
                          <a:latin typeface="+mn-lt"/>
                        </a:rPr>
                        <a:t>0.71</a:t>
                      </a:r>
                    </a:p>
                  </a:txBody>
                  <a:tcPr/>
                </a:tc>
                <a:tc>
                  <a:txBody>
                    <a:bodyPr/>
                    <a:lstStyle/>
                    <a:p>
                      <a:r>
                        <a:rPr lang="en-US" sz="1800" dirty="0">
                          <a:latin typeface="+mn-lt"/>
                        </a:rPr>
                        <a:t>0.85</a:t>
                      </a:r>
                    </a:p>
                  </a:txBody>
                  <a:tcPr/>
                </a:tc>
                <a:tc>
                  <a:txBody>
                    <a:bodyPr/>
                    <a:lstStyle/>
                    <a:p>
                      <a:r>
                        <a:rPr lang="en-US" sz="1800" dirty="0">
                          <a:latin typeface="+mn-lt"/>
                        </a:rPr>
                        <a:t>0.57</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0.37</a:t>
                      </a:r>
                    </a:p>
                  </a:txBody>
                  <a:tcPr/>
                </a:tc>
                <a:extLst>
                  <a:ext uri="{0D108BD9-81ED-4DB2-BD59-A6C34878D82A}">
                    <a16:rowId xmlns:a16="http://schemas.microsoft.com/office/drawing/2014/main" val="1928933899"/>
                  </a:ext>
                </a:extLst>
              </a:tr>
              <a:tr h="370840">
                <a:tc>
                  <a:txBody>
                    <a:bodyPr/>
                    <a:lstStyle/>
                    <a:p>
                      <a:r>
                        <a:rPr lang="en-US" sz="1800" dirty="0">
                          <a:latin typeface="+mn-lt"/>
                        </a:rPr>
                        <a:t>800</a:t>
                      </a:r>
                    </a:p>
                  </a:txBody>
                  <a:tcPr/>
                </a:tc>
                <a:tc>
                  <a:txBody>
                    <a:bodyPr/>
                    <a:lstStyle/>
                    <a:p>
                      <a:r>
                        <a:rPr lang="en-US" sz="1800" dirty="0">
                          <a:latin typeface="+mn-lt"/>
                        </a:rPr>
                        <a:t>81.3</a:t>
                      </a:r>
                    </a:p>
                  </a:txBody>
                  <a:tcPr/>
                </a:tc>
                <a:tc>
                  <a:txBody>
                    <a:bodyPr/>
                    <a:lstStyle/>
                    <a:p>
                      <a:r>
                        <a:rPr lang="en-US" sz="1800" dirty="0">
                          <a:latin typeface="+mn-lt"/>
                        </a:rPr>
                        <a:t>0.60</a:t>
                      </a:r>
                    </a:p>
                  </a:txBody>
                  <a:tcPr/>
                </a:tc>
                <a:tc>
                  <a:txBody>
                    <a:bodyPr/>
                    <a:lstStyle/>
                    <a:p>
                      <a:r>
                        <a:rPr lang="en-US" sz="1800" dirty="0">
                          <a:latin typeface="+mn-lt"/>
                        </a:rPr>
                        <a:t>0.84</a:t>
                      </a:r>
                    </a:p>
                  </a:txBody>
                  <a:tcPr/>
                </a:tc>
                <a:tc>
                  <a:txBody>
                    <a:bodyPr/>
                    <a:lstStyle/>
                    <a:p>
                      <a:r>
                        <a:rPr lang="en-US" sz="1800" dirty="0">
                          <a:latin typeface="+mn-lt"/>
                        </a:rPr>
                        <a:t>0.63</a:t>
                      </a:r>
                    </a:p>
                  </a:txBody>
                  <a:tcPr/>
                </a:tc>
                <a:tc>
                  <a:txBody>
                    <a:bodyPr/>
                    <a:lstStyle/>
                    <a:p>
                      <a:r>
                        <a:rPr lang="en-US" sz="1800" dirty="0">
                          <a:latin typeface="+mn-lt"/>
                        </a:rPr>
                        <a:t>0.26</a:t>
                      </a:r>
                    </a:p>
                  </a:txBody>
                  <a:tcPr/>
                </a:tc>
                <a:tc>
                  <a:txBody>
                    <a:bodyPr/>
                    <a:lstStyle/>
                    <a:p>
                      <a:r>
                        <a:rPr lang="en-US" sz="1800" dirty="0">
                          <a:latin typeface="+mn-lt"/>
                        </a:rPr>
                        <a:t>0.95</a:t>
                      </a:r>
                    </a:p>
                  </a:txBody>
                  <a:tcPr/>
                </a:tc>
                <a:tc>
                  <a:txBody>
                    <a:bodyPr/>
                    <a:lstStyle/>
                    <a:p>
                      <a:r>
                        <a:rPr lang="en-US" sz="1800" dirty="0">
                          <a:latin typeface="+mn-lt"/>
                        </a:rPr>
                        <a:t>0.48</a:t>
                      </a:r>
                    </a:p>
                  </a:txBody>
                  <a:tcPr/>
                </a:tc>
                <a:extLst>
                  <a:ext uri="{0D108BD9-81ED-4DB2-BD59-A6C34878D82A}">
                    <a16:rowId xmlns:a16="http://schemas.microsoft.com/office/drawing/2014/main" val="257872808"/>
                  </a:ext>
                </a:extLst>
              </a:tr>
              <a:tr h="370840">
                <a:tc>
                  <a:txBody>
                    <a:bodyPr/>
                    <a:lstStyle/>
                    <a:p>
                      <a:r>
                        <a:rPr lang="en-US" sz="1800" dirty="0">
                          <a:latin typeface="+mn-lt"/>
                        </a:rPr>
                        <a:t>900</a:t>
                      </a:r>
                    </a:p>
                  </a:txBody>
                  <a:tcPr/>
                </a:tc>
                <a:tc>
                  <a:txBody>
                    <a:bodyPr/>
                    <a:lstStyle/>
                    <a:p>
                      <a:r>
                        <a:rPr lang="en-US" sz="1800" dirty="0">
                          <a:latin typeface="+mn-lt"/>
                        </a:rPr>
                        <a:t>81.9</a:t>
                      </a:r>
                    </a:p>
                  </a:txBody>
                  <a:tcPr/>
                </a:tc>
                <a:tc>
                  <a:txBody>
                    <a:bodyPr/>
                    <a:lstStyle/>
                    <a:p>
                      <a:r>
                        <a:rPr lang="en-US" sz="1800" dirty="0">
                          <a:latin typeface="+mn-lt"/>
                        </a:rPr>
                        <a:t>0.66</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1278872652"/>
                  </a:ext>
                </a:extLst>
              </a:tr>
              <a:tr h="370840">
                <a:tc>
                  <a:txBody>
                    <a:bodyPr/>
                    <a:lstStyle/>
                    <a:p>
                      <a:r>
                        <a:rPr lang="en-US" sz="1800" b="1" dirty="0">
                          <a:latin typeface="+mn-lt"/>
                        </a:rPr>
                        <a:t>Mean</a:t>
                      </a:r>
                    </a:p>
                  </a:txBody>
                  <a:tcPr/>
                </a:tc>
                <a:tc>
                  <a:txBody>
                    <a:bodyPr/>
                    <a:lstStyle/>
                    <a:p>
                      <a:r>
                        <a:rPr lang="en-US" sz="1800" b="1" dirty="0">
                          <a:latin typeface="+mn-lt"/>
                        </a:rPr>
                        <a:t>81.9</a:t>
                      </a:r>
                    </a:p>
                  </a:txBody>
                  <a:tcPr/>
                </a:tc>
                <a:tc>
                  <a:txBody>
                    <a:bodyPr/>
                    <a:lstStyle/>
                    <a:p>
                      <a:r>
                        <a:rPr lang="en-US" sz="1800" b="1" dirty="0">
                          <a:latin typeface="+mn-lt"/>
                        </a:rPr>
                        <a:t>0.63</a:t>
                      </a:r>
                    </a:p>
                  </a:txBody>
                  <a:tcPr/>
                </a:tc>
                <a:tc>
                  <a:txBody>
                    <a:bodyPr/>
                    <a:lstStyle/>
                    <a:p>
                      <a:r>
                        <a:rPr lang="en-US" sz="1800" b="1" dirty="0">
                          <a:latin typeface="+mn-lt"/>
                        </a:rPr>
                        <a:t>0.85</a:t>
                      </a:r>
                    </a:p>
                  </a:txBody>
                  <a:tcPr/>
                </a:tc>
                <a:tc>
                  <a:txBody>
                    <a:bodyPr/>
                    <a:lstStyle/>
                    <a:p>
                      <a:r>
                        <a:rPr lang="en-US" sz="1800" b="1" dirty="0">
                          <a:latin typeface="+mn-lt"/>
                        </a:rPr>
                        <a:t>0.58</a:t>
                      </a:r>
                    </a:p>
                  </a:txBody>
                  <a:tcPr/>
                </a:tc>
                <a:tc>
                  <a:txBody>
                    <a:bodyPr/>
                    <a:lstStyle/>
                    <a:p>
                      <a:r>
                        <a:rPr lang="en-US" sz="1800" b="1" dirty="0">
                          <a:latin typeface="+mn-lt"/>
                        </a:rPr>
                        <a:t>0.36</a:t>
                      </a:r>
                    </a:p>
                  </a:txBody>
                  <a:tcPr/>
                </a:tc>
                <a:tc>
                  <a:txBody>
                    <a:bodyPr/>
                    <a:lstStyle/>
                    <a:p>
                      <a:r>
                        <a:rPr lang="en-US" sz="1800" b="1" dirty="0">
                          <a:latin typeface="+mn-lt"/>
                        </a:rPr>
                        <a:t>0.94</a:t>
                      </a:r>
                    </a:p>
                  </a:txBody>
                  <a:tcPr/>
                </a:tc>
                <a:tc>
                  <a:txBody>
                    <a:bodyPr/>
                    <a:lstStyle/>
                    <a:p>
                      <a:r>
                        <a:rPr lang="en-US" sz="1800" b="1" dirty="0">
                          <a:latin typeface="+mn-lt"/>
                        </a:rPr>
                        <a:t>0.42</a:t>
                      </a:r>
                    </a:p>
                  </a:txBody>
                  <a:tcPr/>
                </a:tc>
                <a:extLst>
                  <a:ext uri="{0D108BD9-81ED-4DB2-BD59-A6C34878D82A}">
                    <a16:rowId xmlns:a16="http://schemas.microsoft.com/office/drawing/2014/main" val="1023727049"/>
                  </a:ext>
                </a:extLst>
              </a:tr>
              <a:tr h="370840">
                <a:tc>
                  <a:txBody>
                    <a:bodyPr/>
                    <a:lstStyle/>
                    <a:p>
                      <a:r>
                        <a:rPr lang="en-US" sz="1800" b="1" dirty="0" err="1">
                          <a:latin typeface="+mn-lt"/>
                        </a:rPr>
                        <a:t>stdev</a:t>
                      </a:r>
                      <a:endParaRPr lang="en-US" sz="1800" b="1" dirty="0">
                        <a:latin typeface="+mn-lt"/>
                      </a:endParaRPr>
                    </a:p>
                  </a:txBody>
                  <a:tcPr/>
                </a:tc>
                <a:tc>
                  <a:txBody>
                    <a:bodyPr/>
                    <a:lstStyle/>
                    <a:p>
                      <a:r>
                        <a:rPr lang="en-US" sz="1800" b="1" dirty="0">
                          <a:latin typeface="+mn-lt"/>
                        </a:rPr>
                        <a:t>1.0</a:t>
                      </a:r>
                    </a:p>
                  </a:txBody>
                  <a:tcPr/>
                </a:tc>
                <a:tc>
                  <a:txBody>
                    <a:bodyPr/>
                    <a:lstStyle/>
                    <a:p>
                      <a:r>
                        <a:rPr lang="en-US" sz="1800" b="1" dirty="0">
                          <a:latin typeface="+mn-lt"/>
                        </a:rPr>
                        <a:t>0.05</a:t>
                      </a:r>
                    </a:p>
                  </a:txBody>
                  <a:tcPr/>
                </a:tc>
                <a:tc>
                  <a:txBody>
                    <a:bodyPr/>
                    <a:lstStyle/>
                    <a:p>
                      <a:r>
                        <a:rPr lang="en-US" sz="1800" b="1" dirty="0">
                          <a:latin typeface="+mn-lt"/>
                        </a:rPr>
                        <a:t>0.01</a:t>
                      </a:r>
                    </a:p>
                  </a:txBody>
                  <a:tcPr/>
                </a:tc>
                <a:tc>
                  <a:txBody>
                    <a:bodyPr/>
                    <a:lstStyle/>
                    <a:p>
                      <a:r>
                        <a:rPr lang="en-US" sz="1800" b="1" dirty="0">
                          <a:latin typeface="+mn-lt"/>
                        </a:rPr>
                        <a:t>0.04</a:t>
                      </a:r>
                    </a:p>
                  </a:txBody>
                  <a:tcPr/>
                </a:tc>
                <a:tc>
                  <a:txBody>
                    <a:bodyPr/>
                    <a:lstStyle/>
                    <a:p>
                      <a:r>
                        <a:rPr lang="en-US" sz="1800" b="1" dirty="0">
                          <a:latin typeface="+mn-lt"/>
                        </a:rPr>
                        <a:t>0.06</a:t>
                      </a:r>
                    </a:p>
                  </a:txBody>
                  <a:tcPr/>
                </a:tc>
                <a:tc>
                  <a:txBody>
                    <a:bodyPr/>
                    <a:lstStyle/>
                    <a:p>
                      <a:r>
                        <a:rPr lang="en-US" sz="1800" b="1" dirty="0">
                          <a:latin typeface="+mn-lt"/>
                        </a:rPr>
                        <a:t>0.01</a:t>
                      </a:r>
                    </a:p>
                  </a:txBody>
                  <a:tcPr/>
                </a:tc>
                <a:tc>
                  <a:txBody>
                    <a:bodyPr/>
                    <a:lstStyle/>
                    <a:p>
                      <a:r>
                        <a:rPr lang="en-US" sz="1800" b="1" dirty="0">
                          <a:latin typeface="+mn-lt"/>
                        </a:rPr>
                        <a:t>0.03</a:t>
                      </a:r>
                    </a:p>
                  </a:txBody>
                  <a:tcPr/>
                </a:tc>
                <a:extLst>
                  <a:ext uri="{0D108BD9-81ED-4DB2-BD59-A6C34878D82A}">
                    <a16:rowId xmlns:a16="http://schemas.microsoft.com/office/drawing/2014/main" val="76962514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7</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7</a:t>
            </a:r>
          </a:p>
        </p:txBody>
      </p:sp>
    </p:spTree>
    <p:extLst>
      <p:ext uri="{BB962C8B-B14F-4D97-AF65-F5344CB8AC3E}">
        <p14:creationId xmlns:p14="http://schemas.microsoft.com/office/powerpoint/2010/main" val="2541931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7121823"/>
              </p:ext>
            </p:extLst>
          </p:nvPr>
        </p:nvGraphicFramePr>
        <p:xfrm>
          <a:off x="1122216"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0.59</a:t>
                      </a:r>
                    </a:p>
                  </a:txBody>
                  <a:tcPr/>
                </a:tc>
                <a:tc>
                  <a:txBody>
                    <a:bodyPr/>
                    <a:lstStyle/>
                    <a:p>
                      <a:r>
                        <a:rPr lang="en-US" dirty="0"/>
                        <a:t>0.87</a:t>
                      </a:r>
                    </a:p>
                  </a:txBody>
                  <a:tcPr/>
                </a:tc>
                <a:tc>
                  <a:txBody>
                    <a:bodyPr/>
                    <a:lstStyle/>
                    <a:p>
                      <a:r>
                        <a:rPr lang="en-US" dirty="0"/>
                        <a:t>0.65</a:t>
                      </a:r>
                    </a:p>
                  </a:txBody>
                  <a:tcPr/>
                </a:tc>
                <a:tc>
                  <a:txBody>
                    <a:bodyPr/>
                    <a:lstStyle/>
                    <a:p>
                      <a:r>
                        <a:rPr lang="en-US" dirty="0"/>
                        <a:t>0.44</a:t>
                      </a:r>
                    </a:p>
                  </a:txBody>
                  <a:tcPr/>
                </a:tc>
                <a:tc>
                  <a:txBody>
                    <a:bodyPr/>
                    <a:lstStyle/>
                    <a:p>
                      <a:r>
                        <a:rPr lang="en-US" dirty="0"/>
                        <a:t>0.92</a:t>
                      </a:r>
                    </a:p>
                  </a:txBody>
                  <a:tcPr/>
                </a:tc>
                <a:tc>
                  <a:txBody>
                    <a:bodyPr/>
                    <a:lstStyle/>
                    <a:p>
                      <a:r>
                        <a:rPr lang="en-US" dirty="0"/>
                        <a:t>0.44</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82.1</a:t>
                      </a:r>
                    </a:p>
                  </a:txBody>
                  <a:tcPr/>
                </a:tc>
                <a:tc>
                  <a:txBody>
                    <a:bodyPr/>
                    <a:lstStyle/>
                    <a:p>
                      <a:r>
                        <a:rPr lang="en-US" dirty="0"/>
                        <a:t>0.63</a:t>
                      </a:r>
                    </a:p>
                  </a:txBody>
                  <a:tcPr/>
                </a:tc>
                <a:tc>
                  <a:txBody>
                    <a:bodyPr/>
                    <a:lstStyle/>
                    <a:p>
                      <a:r>
                        <a:rPr lang="en-US" dirty="0"/>
                        <a:t>0.85</a:t>
                      </a:r>
                    </a:p>
                  </a:txBody>
                  <a:tcPr/>
                </a:tc>
                <a:tc>
                  <a:txBody>
                    <a:bodyPr/>
                    <a:lstStyle/>
                    <a:p>
                      <a:r>
                        <a:rPr lang="en-US" dirty="0"/>
                        <a:t>0.55</a:t>
                      </a:r>
                    </a:p>
                  </a:txBody>
                  <a:tcPr/>
                </a:tc>
                <a:tc>
                  <a:txBody>
                    <a:bodyPr/>
                    <a:lstStyle/>
                    <a:p>
                      <a:r>
                        <a:rPr lang="en-US" dirty="0"/>
                        <a:t>0.33</a:t>
                      </a:r>
                    </a:p>
                  </a:txBody>
                  <a:tcPr/>
                </a:tc>
                <a:tc>
                  <a:txBody>
                    <a:bodyPr/>
                    <a:lstStyle/>
                    <a:p>
                      <a:r>
                        <a:rPr lang="en-US" dirty="0"/>
                        <a:t>0.94</a:t>
                      </a:r>
                    </a:p>
                  </a:txBody>
                  <a:tcPr/>
                </a:tc>
                <a:tc>
                  <a:txBody>
                    <a:bodyPr/>
                    <a:lstStyle/>
                    <a:p>
                      <a:r>
                        <a:rPr lang="en-US" dirty="0"/>
                        <a:t>0.51</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82.2</a:t>
                      </a:r>
                    </a:p>
                  </a:txBody>
                  <a:tcPr/>
                </a:tc>
                <a:tc>
                  <a:txBody>
                    <a:bodyPr/>
                    <a:lstStyle/>
                    <a:p>
                      <a:r>
                        <a:rPr lang="en-US" dirty="0"/>
                        <a:t>0.61</a:t>
                      </a:r>
                    </a:p>
                  </a:txBody>
                  <a:tcPr/>
                </a:tc>
                <a:tc>
                  <a:txBody>
                    <a:bodyPr/>
                    <a:lstStyle/>
                    <a:p>
                      <a:r>
                        <a:rPr lang="en-US" dirty="0"/>
                        <a:t>0.86</a:t>
                      </a:r>
                    </a:p>
                  </a:txBody>
                  <a:tcPr/>
                </a:tc>
                <a:tc>
                  <a:txBody>
                    <a:bodyPr/>
                    <a:lstStyle/>
                    <a:p>
                      <a:r>
                        <a:rPr lang="en-US" dirty="0"/>
                        <a:t>0.54</a:t>
                      </a:r>
                    </a:p>
                  </a:txBody>
                  <a:tcPr/>
                </a:tc>
                <a:tc>
                  <a:txBody>
                    <a:bodyPr/>
                    <a:lstStyle/>
                    <a:p>
                      <a:r>
                        <a:rPr lang="en-US" dirty="0"/>
                        <a:t>0.38</a:t>
                      </a:r>
                    </a:p>
                  </a:txBody>
                  <a:tcPr/>
                </a:tc>
                <a:tc>
                  <a:txBody>
                    <a:bodyPr/>
                    <a:lstStyle/>
                    <a:p>
                      <a:r>
                        <a:rPr lang="en-US" dirty="0"/>
                        <a:t>0.93</a:t>
                      </a:r>
                    </a:p>
                  </a:txBody>
                  <a:tcPr/>
                </a:tc>
                <a:tc>
                  <a:txBody>
                    <a:bodyPr/>
                    <a:lstStyle/>
                    <a:p>
                      <a:r>
                        <a:rPr lang="en-US" dirty="0"/>
                        <a:t>0.42</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81.6</a:t>
                      </a:r>
                    </a:p>
                  </a:txBody>
                  <a:tcPr/>
                </a:tc>
                <a:tc>
                  <a:txBody>
                    <a:bodyPr/>
                    <a:lstStyle/>
                    <a:p>
                      <a:r>
                        <a:rPr lang="en-US" dirty="0"/>
                        <a:t>0.6</a:t>
                      </a:r>
                    </a:p>
                  </a:txBody>
                  <a:tcPr/>
                </a:tc>
                <a:tc>
                  <a:txBody>
                    <a:bodyPr/>
                    <a:lstStyle/>
                    <a:p>
                      <a:r>
                        <a:rPr lang="en-US" dirty="0"/>
                        <a:t>0.85</a:t>
                      </a:r>
                    </a:p>
                  </a:txBody>
                  <a:tcPr/>
                </a:tc>
                <a:tc>
                  <a:txBody>
                    <a:bodyPr/>
                    <a:lstStyle/>
                    <a:p>
                      <a:r>
                        <a:rPr lang="en-US" dirty="0"/>
                        <a:t>0.61</a:t>
                      </a:r>
                    </a:p>
                  </a:txBody>
                  <a:tcPr/>
                </a:tc>
                <a:tc>
                  <a:txBody>
                    <a:bodyPr/>
                    <a:lstStyle/>
                    <a:p>
                      <a:r>
                        <a:rPr lang="en-US" dirty="0"/>
                        <a:t>0.35</a:t>
                      </a:r>
                    </a:p>
                  </a:txBody>
                  <a:tcPr/>
                </a:tc>
                <a:tc>
                  <a:txBody>
                    <a:bodyPr/>
                    <a:lstStyle/>
                    <a:p>
                      <a:r>
                        <a:rPr lang="en-US" dirty="0"/>
                        <a:t>0.94</a:t>
                      </a:r>
                    </a:p>
                  </a:txBody>
                  <a:tcPr/>
                </a:tc>
                <a:tc>
                  <a:txBody>
                    <a:bodyPr/>
                    <a:lstStyle/>
                    <a:p>
                      <a:r>
                        <a:rPr lang="en-US" dirty="0"/>
                        <a:t>0.48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82.7</a:t>
                      </a:r>
                    </a:p>
                  </a:txBody>
                  <a:tcPr/>
                </a:tc>
                <a:tc>
                  <a:txBody>
                    <a:bodyPr/>
                    <a:lstStyle/>
                    <a:p>
                      <a:r>
                        <a:rPr lang="en-US" dirty="0"/>
                        <a:t>0.65</a:t>
                      </a:r>
                    </a:p>
                  </a:txBody>
                  <a:tcPr/>
                </a:tc>
                <a:tc>
                  <a:txBody>
                    <a:bodyPr/>
                    <a:lstStyle/>
                    <a:p>
                      <a:r>
                        <a:rPr lang="en-US" dirty="0"/>
                        <a:t>0.86</a:t>
                      </a:r>
                    </a:p>
                  </a:txBody>
                  <a:tcPr/>
                </a:tc>
                <a:tc>
                  <a:txBody>
                    <a:bodyPr/>
                    <a:lstStyle/>
                    <a:p>
                      <a:r>
                        <a:rPr lang="en-US" dirty="0"/>
                        <a:t>0.53</a:t>
                      </a:r>
                    </a:p>
                  </a:txBody>
                  <a:tcPr/>
                </a:tc>
                <a:tc>
                  <a:txBody>
                    <a:bodyPr/>
                    <a:lstStyle/>
                    <a:p>
                      <a:r>
                        <a:rPr lang="en-US" dirty="0"/>
                        <a:t>0.40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82.2</a:t>
                      </a:r>
                    </a:p>
                  </a:txBody>
                  <a:tcPr/>
                </a:tc>
                <a:tc>
                  <a:txBody>
                    <a:bodyPr/>
                    <a:lstStyle/>
                    <a:p>
                      <a:r>
                        <a:rPr lang="en-US" dirty="0"/>
                        <a:t>0.6</a:t>
                      </a:r>
                    </a:p>
                  </a:txBody>
                  <a:tcPr/>
                </a:tc>
                <a:tc>
                  <a:txBody>
                    <a:bodyPr/>
                    <a:lstStyle/>
                    <a:p>
                      <a:r>
                        <a:rPr lang="en-US" dirty="0"/>
                        <a:t>0.86</a:t>
                      </a:r>
                    </a:p>
                  </a:txBody>
                  <a:tcPr/>
                </a:tc>
                <a:tc>
                  <a:txBody>
                    <a:bodyPr/>
                    <a:lstStyle/>
                    <a:p>
                      <a:r>
                        <a:rPr lang="en-US" dirty="0"/>
                        <a:t>0.57</a:t>
                      </a:r>
                    </a:p>
                  </a:txBody>
                  <a:tcPr/>
                </a:tc>
                <a:tc>
                  <a:txBody>
                    <a:bodyPr/>
                    <a:lstStyle/>
                    <a:p>
                      <a:r>
                        <a:rPr lang="en-US" dirty="0"/>
                        <a:t>0.43</a:t>
                      </a:r>
                    </a:p>
                  </a:txBody>
                  <a:tcPr/>
                </a:tc>
                <a:tc>
                  <a:txBody>
                    <a:bodyPr/>
                    <a:lstStyle/>
                    <a:p>
                      <a:r>
                        <a:rPr lang="en-US" dirty="0"/>
                        <a:t>0.92</a:t>
                      </a:r>
                    </a:p>
                  </a:txBody>
                  <a:tcPr/>
                </a:tc>
                <a:tc>
                  <a:txBody>
                    <a:bodyPr/>
                    <a:lstStyle/>
                    <a:p>
                      <a:r>
                        <a:rPr lang="en-US" dirty="0"/>
                        <a:t>0.46</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82.6</a:t>
                      </a:r>
                    </a:p>
                  </a:txBody>
                  <a:tcPr/>
                </a:tc>
                <a:tc>
                  <a:txBody>
                    <a:bodyPr/>
                    <a:lstStyle/>
                    <a:p>
                      <a:r>
                        <a:rPr lang="en-US" dirty="0"/>
                        <a:t>0.66</a:t>
                      </a:r>
                    </a:p>
                  </a:txBody>
                  <a:tcPr/>
                </a:tc>
                <a:tc>
                  <a:txBody>
                    <a:bodyPr/>
                    <a:lstStyle/>
                    <a:p>
                      <a:r>
                        <a:rPr lang="en-US" dirty="0"/>
                        <a:t>0.85</a:t>
                      </a:r>
                    </a:p>
                  </a:txBody>
                  <a:tcPr/>
                </a:tc>
                <a:tc>
                  <a:txBody>
                    <a:bodyPr/>
                    <a:lstStyle/>
                    <a:p>
                      <a:r>
                        <a:rPr lang="en-US" dirty="0"/>
                        <a:t>0.58</a:t>
                      </a:r>
                    </a:p>
                  </a:txBody>
                  <a:tcPr/>
                </a:tc>
                <a:tc>
                  <a:txBody>
                    <a:bodyPr/>
                    <a:lstStyle/>
                    <a:p>
                      <a:r>
                        <a:rPr lang="en-US" dirty="0"/>
                        <a:t>0.37</a:t>
                      </a:r>
                    </a:p>
                  </a:txBody>
                  <a:tcPr/>
                </a:tc>
                <a:tc>
                  <a:txBody>
                    <a:bodyPr/>
                    <a:lstStyle/>
                    <a:p>
                      <a:r>
                        <a:rPr lang="en-US" dirty="0"/>
                        <a:t>0.94</a:t>
                      </a:r>
                    </a:p>
                  </a:txBody>
                  <a:tcPr/>
                </a:tc>
                <a:tc>
                  <a:txBody>
                    <a:bodyPr/>
                    <a:lstStyle/>
                    <a:p>
                      <a:r>
                        <a:rPr lang="en-US" dirty="0"/>
                        <a:t>0.42</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82.6</a:t>
                      </a:r>
                    </a:p>
                  </a:txBody>
                  <a:tcPr/>
                </a:tc>
                <a:tc>
                  <a:txBody>
                    <a:bodyPr/>
                    <a:lstStyle/>
                    <a:p>
                      <a:r>
                        <a:rPr lang="en-US" dirty="0"/>
                        <a:t>0.68</a:t>
                      </a:r>
                    </a:p>
                  </a:txBody>
                  <a:tcPr/>
                </a:tc>
                <a:tc>
                  <a:txBody>
                    <a:bodyPr/>
                    <a:lstStyle/>
                    <a:p>
                      <a:r>
                        <a:rPr lang="en-US" dirty="0"/>
                        <a:t>0.85</a:t>
                      </a:r>
                    </a:p>
                  </a:txBody>
                  <a:tcPr/>
                </a:tc>
                <a:tc>
                  <a:txBody>
                    <a:bodyPr/>
                    <a:lstStyle/>
                    <a:p>
                      <a:r>
                        <a:rPr lang="en-US" dirty="0"/>
                        <a:t>0.61</a:t>
                      </a:r>
                    </a:p>
                  </a:txBody>
                  <a:tcPr/>
                </a:tc>
                <a:tc>
                  <a:txBody>
                    <a:bodyPr/>
                    <a:lstStyle/>
                    <a:p>
                      <a:r>
                        <a:rPr lang="en-US" dirty="0"/>
                        <a:t>0.32</a:t>
                      </a:r>
                    </a:p>
                  </a:txBody>
                  <a:tcPr/>
                </a:tc>
                <a:tc>
                  <a:txBody>
                    <a:bodyPr/>
                    <a:lstStyle/>
                    <a:p>
                      <a:r>
                        <a:rPr lang="en-US" dirty="0"/>
                        <a:t>0.95</a:t>
                      </a:r>
                    </a:p>
                  </a:txBody>
                  <a:tcPr/>
                </a:tc>
                <a:tc>
                  <a:txBody>
                    <a:bodyPr/>
                    <a:lstStyle/>
                    <a:p>
                      <a:r>
                        <a:rPr lang="en-US" dirty="0"/>
                        <a:t>0.48</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82.0</a:t>
                      </a:r>
                    </a:p>
                  </a:txBody>
                  <a:tcPr/>
                </a:tc>
                <a:tc>
                  <a:txBody>
                    <a:bodyPr/>
                    <a:lstStyle/>
                    <a:p>
                      <a:r>
                        <a:rPr lang="en-US" dirty="0"/>
                        <a:t>0.61</a:t>
                      </a:r>
                    </a:p>
                  </a:txBody>
                  <a:tcPr/>
                </a:tc>
                <a:tc>
                  <a:txBody>
                    <a:bodyPr/>
                    <a:lstStyle/>
                    <a:p>
                      <a:r>
                        <a:rPr lang="en-US" dirty="0"/>
                        <a:t>0.85</a:t>
                      </a:r>
                    </a:p>
                  </a:txBody>
                  <a:tcPr/>
                </a:tc>
                <a:tc>
                  <a:txBody>
                    <a:bodyPr/>
                    <a:lstStyle/>
                    <a:p>
                      <a:r>
                        <a:rPr lang="en-US" dirty="0"/>
                        <a:t>0.69</a:t>
                      </a:r>
                    </a:p>
                  </a:txBody>
                  <a:tcPr/>
                </a:tc>
                <a:tc>
                  <a:txBody>
                    <a:bodyPr/>
                    <a:lstStyle/>
                    <a:p>
                      <a:r>
                        <a:rPr lang="en-US" dirty="0"/>
                        <a:t>0.41</a:t>
                      </a:r>
                    </a:p>
                  </a:txBody>
                  <a:tcPr/>
                </a:tc>
                <a:tc>
                  <a:txBody>
                    <a:bodyPr/>
                    <a:lstStyle/>
                    <a:p>
                      <a:r>
                        <a:rPr lang="en-US" dirty="0"/>
                        <a:t>0.93</a:t>
                      </a:r>
                    </a:p>
                  </a:txBody>
                  <a:tcPr/>
                </a:tc>
                <a:tc>
                  <a:txBody>
                    <a:bodyPr/>
                    <a:lstStyle/>
                    <a:p>
                      <a:r>
                        <a:rPr lang="en-US" dirty="0"/>
                        <a:t>0.45</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81.0</a:t>
                      </a:r>
                    </a:p>
                  </a:txBody>
                  <a:tcPr/>
                </a:tc>
                <a:tc>
                  <a:txBody>
                    <a:bodyPr/>
                    <a:lstStyle/>
                    <a:p>
                      <a:r>
                        <a:rPr lang="en-US" dirty="0"/>
                        <a:t>0.57</a:t>
                      </a:r>
                    </a:p>
                  </a:txBody>
                  <a:tcPr/>
                </a:tc>
                <a:tc>
                  <a:txBody>
                    <a:bodyPr/>
                    <a:lstStyle/>
                    <a:p>
                      <a:r>
                        <a:rPr lang="en-US" dirty="0"/>
                        <a:t>0.85</a:t>
                      </a:r>
                    </a:p>
                  </a:txBody>
                  <a:tcPr/>
                </a:tc>
                <a:tc>
                  <a:txBody>
                    <a:bodyPr/>
                    <a:lstStyle/>
                    <a:p>
                      <a:r>
                        <a:rPr lang="en-US" dirty="0"/>
                        <a:t>0.53</a:t>
                      </a:r>
                    </a:p>
                  </a:txBody>
                  <a:tcPr/>
                </a:tc>
                <a:tc>
                  <a:txBody>
                    <a:bodyPr/>
                    <a:lstStyle/>
                    <a:p>
                      <a:r>
                        <a:rPr lang="en-US" dirty="0"/>
                        <a:t>0.38</a:t>
                      </a:r>
                    </a:p>
                  </a:txBody>
                  <a:tcPr/>
                </a:tc>
                <a:tc>
                  <a:txBody>
                    <a:bodyPr/>
                    <a:lstStyle/>
                    <a:p>
                      <a:r>
                        <a:rPr lang="en-US" dirty="0"/>
                        <a:t>0.92</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2498043111"/>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10</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10 </a:t>
            </a:r>
          </a:p>
        </p:txBody>
      </p:sp>
    </p:spTree>
    <p:extLst>
      <p:ext uri="{BB962C8B-B14F-4D97-AF65-F5344CB8AC3E}">
        <p14:creationId xmlns:p14="http://schemas.microsoft.com/office/powerpoint/2010/main" val="129097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3368737636"/>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0.67</a:t>
                      </a:r>
                    </a:p>
                  </a:txBody>
                  <a:tcPr/>
                </a:tc>
                <a:tc>
                  <a:txBody>
                    <a:bodyPr/>
                    <a:lstStyle/>
                    <a:p>
                      <a:r>
                        <a:rPr lang="en-US" dirty="0"/>
                        <a:t>0.84</a:t>
                      </a:r>
                    </a:p>
                  </a:txBody>
                  <a:tcPr/>
                </a:tc>
                <a:tc>
                  <a:txBody>
                    <a:bodyPr/>
                    <a:lstStyle/>
                    <a:p>
                      <a:r>
                        <a:rPr lang="en-US" dirty="0"/>
                        <a:t>0.67</a:t>
                      </a:r>
                    </a:p>
                  </a:txBody>
                  <a:tcPr/>
                </a:tc>
                <a:tc>
                  <a:txBody>
                    <a:bodyPr/>
                    <a:lstStyle/>
                    <a:p>
                      <a:r>
                        <a:rPr lang="en-US" dirty="0"/>
                        <a:t>0.28</a:t>
                      </a:r>
                    </a:p>
                  </a:txBody>
                  <a:tcPr/>
                </a:tc>
                <a:tc>
                  <a:txBody>
                    <a:bodyPr/>
                    <a:lstStyle/>
                    <a:p>
                      <a:r>
                        <a:rPr lang="en-US" dirty="0"/>
                        <a:t>0.96</a:t>
                      </a:r>
                    </a:p>
                  </a:txBody>
                  <a:tcPr/>
                </a:tc>
                <a:tc>
                  <a:txBody>
                    <a:bodyPr/>
                    <a:lstStyle/>
                    <a:p>
                      <a:r>
                        <a:rPr lang="en-US" dirty="0"/>
                        <a:t>0.37</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82.0</a:t>
                      </a:r>
                    </a:p>
                  </a:txBody>
                  <a:tcPr/>
                </a:tc>
                <a:tc>
                  <a:txBody>
                    <a:bodyPr/>
                    <a:lstStyle/>
                    <a:p>
                      <a:r>
                        <a:rPr lang="en-US" dirty="0"/>
                        <a:t>0.65</a:t>
                      </a:r>
                    </a:p>
                  </a:txBody>
                  <a:tcPr/>
                </a:tc>
                <a:tc>
                  <a:txBody>
                    <a:bodyPr/>
                    <a:lstStyle/>
                    <a:p>
                      <a:r>
                        <a:rPr lang="en-US" dirty="0"/>
                        <a:t>0.84</a:t>
                      </a:r>
                    </a:p>
                  </a:txBody>
                  <a:tcPr/>
                </a:tc>
                <a:tc>
                  <a:txBody>
                    <a:bodyPr/>
                    <a:lstStyle/>
                    <a:p>
                      <a:r>
                        <a:rPr lang="en-US" dirty="0"/>
                        <a:t>0.72</a:t>
                      </a:r>
                    </a:p>
                  </a:txBody>
                  <a:tcPr/>
                </a:tc>
                <a:tc>
                  <a:txBody>
                    <a:bodyPr/>
                    <a:lstStyle/>
                    <a:p>
                      <a:r>
                        <a:rPr lang="en-US" dirty="0"/>
                        <a:t>0.27</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82.0</a:t>
                      </a:r>
                    </a:p>
                  </a:txBody>
                  <a:tcPr/>
                </a:tc>
                <a:tc>
                  <a:txBody>
                    <a:bodyPr/>
                    <a:lstStyle/>
                    <a:p>
                      <a:r>
                        <a:rPr lang="en-US" dirty="0"/>
                        <a:t>0.64</a:t>
                      </a:r>
                    </a:p>
                  </a:txBody>
                  <a:tcPr/>
                </a:tc>
                <a:tc>
                  <a:txBody>
                    <a:bodyPr/>
                    <a:lstStyle/>
                    <a:p>
                      <a:r>
                        <a:rPr lang="en-US" dirty="0"/>
                        <a:t>0.84</a:t>
                      </a:r>
                    </a:p>
                  </a:txBody>
                  <a:tcPr/>
                </a:tc>
                <a:tc>
                  <a:txBody>
                    <a:bodyPr/>
                    <a:lstStyle/>
                    <a:p>
                      <a:r>
                        <a:rPr lang="en-US" dirty="0"/>
                        <a:t>0.63</a:t>
                      </a:r>
                    </a:p>
                  </a:txBody>
                  <a:tcPr/>
                </a:tc>
                <a:tc>
                  <a:txBody>
                    <a:bodyPr/>
                    <a:lstStyle/>
                    <a:p>
                      <a:r>
                        <a:rPr lang="en-US" dirty="0"/>
                        <a:t>0.27</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82.7</a:t>
                      </a:r>
                    </a:p>
                  </a:txBody>
                  <a:tcPr/>
                </a:tc>
                <a:tc>
                  <a:txBody>
                    <a:bodyPr/>
                    <a:lstStyle/>
                    <a:p>
                      <a:r>
                        <a:rPr lang="en-US" dirty="0"/>
                        <a:t>0.73</a:t>
                      </a:r>
                    </a:p>
                  </a:txBody>
                  <a:tcPr/>
                </a:tc>
                <a:tc>
                  <a:txBody>
                    <a:bodyPr/>
                    <a:lstStyle/>
                    <a:p>
                      <a:r>
                        <a:rPr lang="en-US" dirty="0"/>
                        <a:t>0.84</a:t>
                      </a:r>
                    </a:p>
                  </a:txBody>
                  <a:tcPr/>
                </a:tc>
                <a:tc>
                  <a:txBody>
                    <a:bodyPr/>
                    <a:lstStyle/>
                    <a:p>
                      <a:r>
                        <a:rPr lang="en-US" dirty="0"/>
                        <a:t>0.93</a:t>
                      </a:r>
                    </a:p>
                  </a:txBody>
                  <a:tcPr/>
                </a:tc>
                <a:tc>
                  <a:txBody>
                    <a:bodyPr/>
                    <a:lstStyle/>
                    <a:p>
                      <a:r>
                        <a:rPr lang="en-US" dirty="0"/>
                        <a:t>0.28</a:t>
                      </a:r>
                    </a:p>
                  </a:txBody>
                  <a:tcPr/>
                </a:tc>
                <a:tc>
                  <a:txBody>
                    <a:bodyPr/>
                    <a:lstStyle/>
                    <a:p>
                      <a:r>
                        <a:rPr lang="en-US" dirty="0"/>
                        <a:t>0.97</a:t>
                      </a:r>
                    </a:p>
                  </a:txBody>
                  <a:tcPr/>
                </a:tc>
                <a:tc>
                  <a:txBody>
                    <a:bodyPr/>
                    <a:lstStyle/>
                    <a:p>
                      <a:r>
                        <a:rPr lang="en-US" dirty="0"/>
                        <a:t>0.38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82.3</a:t>
                      </a:r>
                    </a:p>
                  </a:txBody>
                  <a:tcPr/>
                </a:tc>
                <a:tc>
                  <a:txBody>
                    <a:bodyPr/>
                    <a:lstStyle/>
                    <a:p>
                      <a:r>
                        <a:rPr lang="en-US" dirty="0"/>
                        <a:t>0.66</a:t>
                      </a:r>
                    </a:p>
                  </a:txBody>
                  <a:tcPr/>
                </a:tc>
                <a:tc>
                  <a:txBody>
                    <a:bodyPr/>
                    <a:lstStyle/>
                    <a:p>
                      <a:r>
                        <a:rPr lang="en-US" dirty="0"/>
                        <a:t>0.84</a:t>
                      </a:r>
                    </a:p>
                  </a:txBody>
                  <a:tcPr/>
                </a:tc>
                <a:tc>
                  <a:txBody>
                    <a:bodyPr/>
                    <a:lstStyle/>
                    <a:p>
                      <a:r>
                        <a:rPr lang="en-US" dirty="0"/>
                        <a:t>0.67</a:t>
                      </a:r>
                    </a:p>
                  </a:txBody>
                  <a:tcPr/>
                </a:tc>
                <a:tc>
                  <a:txBody>
                    <a:bodyPr/>
                    <a:lstStyle/>
                    <a:p>
                      <a:r>
                        <a:rPr lang="en-US" dirty="0"/>
                        <a:t>0.30</a:t>
                      </a:r>
                    </a:p>
                  </a:txBody>
                  <a:tcPr/>
                </a:tc>
                <a:tc>
                  <a:txBody>
                    <a:bodyPr/>
                    <a:lstStyle/>
                    <a:p>
                      <a:r>
                        <a:rPr lang="en-US" dirty="0"/>
                        <a:t>0.96</a:t>
                      </a:r>
                    </a:p>
                  </a:txBody>
                  <a:tcPr/>
                </a:tc>
                <a:tc>
                  <a:txBody>
                    <a:bodyPr/>
                    <a:lstStyle/>
                    <a:p>
                      <a:r>
                        <a:rPr lang="en-US" dirty="0"/>
                        <a:t>0.31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82.0</a:t>
                      </a:r>
                    </a:p>
                  </a:txBody>
                  <a:tcPr/>
                </a:tc>
                <a:tc>
                  <a:txBody>
                    <a:bodyPr/>
                    <a:lstStyle/>
                    <a:p>
                      <a:r>
                        <a:rPr lang="en-US" dirty="0"/>
                        <a:t>0.67</a:t>
                      </a:r>
                    </a:p>
                  </a:txBody>
                  <a:tcPr/>
                </a:tc>
                <a:tc>
                  <a:txBody>
                    <a:bodyPr/>
                    <a:lstStyle/>
                    <a:p>
                      <a:r>
                        <a:rPr lang="en-US" dirty="0"/>
                        <a:t>0.84</a:t>
                      </a:r>
                    </a:p>
                  </a:txBody>
                  <a:tcPr/>
                </a:tc>
                <a:tc>
                  <a:txBody>
                    <a:bodyPr/>
                    <a:lstStyle/>
                    <a:p>
                      <a:r>
                        <a:rPr lang="en-US" dirty="0"/>
                        <a:t>0.61</a:t>
                      </a:r>
                    </a:p>
                  </a:txBody>
                  <a:tcPr/>
                </a:tc>
                <a:tc>
                  <a:txBody>
                    <a:bodyPr/>
                    <a:lstStyle/>
                    <a:p>
                      <a:r>
                        <a:rPr lang="en-US" dirty="0"/>
                        <a:t>0.28</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81.8</a:t>
                      </a:r>
                    </a:p>
                  </a:txBody>
                  <a:tcPr/>
                </a:tc>
                <a:tc>
                  <a:txBody>
                    <a:bodyPr/>
                    <a:lstStyle/>
                    <a:p>
                      <a:r>
                        <a:rPr lang="en-US" dirty="0"/>
                        <a:t>0.68</a:t>
                      </a:r>
                    </a:p>
                  </a:txBody>
                  <a:tcPr/>
                </a:tc>
                <a:tc>
                  <a:txBody>
                    <a:bodyPr/>
                    <a:lstStyle/>
                    <a:p>
                      <a:r>
                        <a:rPr lang="en-US" dirty="0"/>
                        <a:t>0.83</a:t>
                      </a:r>
                    </a:p>
                  </a:txBody>
                  <a:tcPr/>
                </a:tc>
                <a:tc>
                  <a:txBody>
                    <a:bodyPr/>
                    <a:lstStyle/>
                    <a:p>
                      <a:r>
                        <a:rPr lang="en-US" dirty="0"/>
                        <a:t>0.58</a:t>
                      </a:r>
                    </a:p>
                  </a:txBody>
                  <a:tcPr/>
                </a:tc>
                <a:tc>
                  <a:txBody>
                    <a:bodyPr/>
                    <a:lstStyle/>
                    <a:p>
                      <a:r>
                        <a:rPr lang="en-US" dirty="0"/>
                        <a:t>0.28</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82.5</a:t>
                      </a:r>
                    </a:p>
                  </a:txBody>
                  <a:tcPr/>
                </a:tc>
                <a:tc>
                  <a:txBody>
                    <a:bodyPr/>
                    <a:lstStyle/>
                    <a:p>
                      <a:r>
                        <a:rPr lang="en-US" dirty="0"/>
                        <a:t>0.73</a:t>
                      </a:r>
                    </a:p>
                  </a:txBody>
                  <a:tcPr/>
                </a:tc>
                <a:tc>
                  <a:txBody>
                    <a:bodyPr/>
                    <a:lstStyle/>
                    <a:p>
                      <a:r>
                        <a:rPr lang="en-US" dirty="0"/>
                        <a:t>0.84</a:t>
                      </a:r>
                    </a:p>
                  </a:txBody>
                  <a:tcPr/>
                </a:tc>
                <a:tc>
                  <a:txBody>
                    <a:bodyPr/>
                    <a:lstStyle/>
                    <a:p>
                      <a:r>
                        <a:rPr lang="en-US" dirty="0"/>
                        <a:t>0.64</a:t>
                      </a:r>
                    </a:p>
                  </a:txBody>
                  <a:tcPr/>
                </a:tc>
                <a:tc>
                  <a:txBody>
                    <a:bodyPr/>
                    <a:lstStyle/>
                    <a:p>
                      <a:r>
                        <a:rPr lang="en-US" dirty="0"/>
                        <a:t>0.27</a:t>
                      </a:r>
                    </a:p>
                  </a:txBody>
                  <a:tcPr/>
                </a:tc>
                <a:tc>
                  <a:txBody>
                    <a:bodyPr/>
                    <a:lstStyle/>
                    <a:p>
                      <a:r>
                        <a:rPr lang="en-US" dirty="0"/>
                        <a:t>0.97</a:t>
                      </a:r>
                    </a:p>
                  </a:txBody>
                  <a:tcPr/>
                </a:tc>
                <a:tc>
                  <a:txBody>
                    <a:bodyPr/>
                    <a:lstStyle/>
                    <a:p>
                      <a:r>
                        <a:rPr lang="en-US" dirty="0"/>
                        <a:t>0.39</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80.6</a:t>
                      </a:r>
                    </a:p>
                  </a:txBody>
                  <a:tcPr/>
                </a:tc>
                <a:tc>
                  <a:txBody>
                    <a:bodyPr/>
                    <a:lstStyle/>
                    <a:p>
                      <a:r>
                        <a:rPr lang="en-US" dirty="0"/>
                        <a:t>0.63</a:t>
                      </a:r>
                    </a:p>
                  </a:txBody>
                  <a:tcPr/>
                </a:tc>
                <a:tc>
                  <a:txBody>
                    <a:bodyPr/>
                    <a:lstStyle/>
                    <a:p>
                      <a:r>
                        <a:rPr lang="en-US" dirty="0"/>
                        <a:t>0.82</a:t>
                      </a:r>
                    </a:p>
                  </a:txBody>
                  <a:tcPr/>
                </a:tc>
                <a:tc>
                  <a:txBody>
                    <a:bodyPr/>
                    <a:lstStyle/>
                    <a:p>
                      <a:r>
                        <a:rPr lang="en-US" dirty="0"/>
                        <a:t>0.66</a:t>
                      </a:r>
                    </a:p>
                  </a:txBody>
                  <a:tcPr/>
                </a:tc>
                <a:tc>
                  <a:txBody>
                    <a:bodyPr/>
                    <a:lstStyle/>
                    <a:p>
                      <a:r>
                        <a:rPr lang="en-US" dirty="0"/>
                        <a:t>0.25</a:t>
                      </a:r>
                    </a:p>
                  </a:txBody>
                  <a:tcPr/>
                </a:tc>
                <a:tc>
                  <a:txBody>
                    <a:bodyPr/>
                    <a:lstStyle/>
                    <a:p>
                      <a:r>
                        <a:rPr lang="en-US" dirty="0"/>
                        <a:t>0.96</a:t>
                      </a:r>
                    </a:p>
                  </a:txBody>
                  <a:tcPr/>
                </a:tc>
                <a:tc>
                  <a:txBody>
                    <a:bodyPr/>
                    <a:lstStyle/>
                    <a:p>
                      <a:r>
                        <a:rPr lang="en-US" dirty="0"/>
                        <a:t>0.30</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81.4</a:t>
                      </a:r>
                    </a:p>
                  </a:txBody>
                  <a:tcPr/>
                </a:tc>
                <a:tc>
                  <a:txBody>
                    <a:bodyPr/>
                    <a:lstStyle/>
                    <a:p>
                      <a:r>
                        <a:rPr lang="en-US" dirty="0"/>
                        <a:t>0.61</a:t>
                      </a:r>
                    </a:p>
                  </a:txBody>
                  <a:tcPr/>
                </a:tc>
                <a:tc>
                  <a:txBody>
                    <a:bodyPr/>
                    <a:lstStyle/>
                    <a:p>
                      <a:r>
                        <a:rPr lang="en-US" dirty="0"/>
                        <a:t>0.83</a:t>
                      </a:r>
                    </a:p>
                  </a:txBody>
                  <a:tcPr/>
                </a:tc>
                <a:tc>
                  <a:txBody>
                    <a:bodyPr/>
                    <a:lstStyle/>
                    <a:p>
                      <a:r>
                        <a:rPr lang="en-US" dirty="0"/>
                        <a:t>0.66</a:t>
                      </a:r>
                    </a:p>
                  </a:txBody>
                  <a:tcPr/>
                </a:tc>
                <a:tc>
                  <a:txBody>
                    <a:bodyPr/>
                    <a:lstStyle/>
                    <a:p>
                      <a:r>
                        <a:rPr lang="en-US" dirty="0"/>
                        <a:t>0.26</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81.9</a:t>
                      </a:r>
                    </a:p>
                  </a:txBody>
                  <a:tcPr/>
                </a:tc>
                <a:tc>
                  <a:txBody>
                    <a:bodyPr/>
                    <a:lstStyle/>
                    <a:p>
                      <a:r>
                        <a:rPr lang="en-US" b="1" dirty="0"/>
                        <a:t>0.67</a:t>
                      </a:r>
                    </a:p>
                  </a:txBody>
                  <a:tcPr/>
                </a:tc>
                <a:tc>
                  <a:txBody>
                    <a:bodyPr/>
                    <a:lstStyle/>
                    <a:p>
                      <a:r>
                        <a:rPr lang="en-US" b="1" dirty="0"/>
                        <a:t>0.84</a:t>
                      </a:r>
                    </a:p>
                  </a:txBody>
                  <a:tcPr/>
                </a:tc>
                <a:tc>
                  <a:txBody>
                    <a:bodyPr/>
                    <a:lstStyle/>
                    <a:p>
                      <a:r>
                        <a:rPr lang="en-US" b="1" dirty="0"/>
                        <a:t>0.68</a:t>
                      </a:r>
                    </a:p>
                  </a:txBody>
                  <a:tcPr/>
                </a:tc>
                <a:tc>
                  <a:txBody>
                    <a:bodyPr/>
                    <a:lstStyle/>
                    <a:p>
                      <a:r>
                        <a:rPr lang="en-US" b="1" dirty="0"/>
                        <a:t>0.27</a:t>
                      </a:r>
                    </a:p>
                  </a:txBody>
                  <a:tcPr/>
                </a:tc>
                <a:tc>
                  <a:txBody>
                    <a:bodyPr/>
                    <a:lstStyle/>
                    <a:p>
                      <a:r>
                        <a:rPr lang="en-US" b="1" dirty="0"/>
                        <a:t>0.96</a:t>
                      </a:r>
                    </a:p>
                  </a:txBody>
                  <a:tcPr/>
                </a:tc>
                <a:tc>
                  <a:txBody>
                    <a:bodyPr/>
                    <a:lstStyle/>
                    <a:p>
                      <a:r>
                        <a:rPr lang="en-US" b="1" dirty="0"/>
                        <a:t>0.35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0.62</a:t>
                      </a:r>
                    </a:p>
                  </a:txBody>
                  <a:tcPr/>
                </a:tc>
                <a:tc>
                  <a:txBody>
                    <a:bodyPr/>
                    <a:lstStyle/>
                    <a:p>
                      <a:r>
                        <a:rPr lang="en-US" b="1" dirty="0"/>
                        <a:t>0.04</a:t>
                      </a:r>
                    </a:p>
                  </a:txBody>
                  <a:tcPr/>
                </a:tc>
                <a:tc>
                  <a:txBody>
                    <a:bodyPr/>
                    <a:lstStyle/>
                    <a:p>
                      <a:r>
                        <a:rPr lang="en-US" b="1" dirty="0"/>
                        <a:t>0.01</a:t>
                      </a:r>
                    </a:p>
                  </a:txBody>
                  <a:tcPr/>
                </a:tc>
                <a:tc>
                  <a:txBody>
                    <a:bodyPr/>
                    <a:lstStyle/>
                    <a:p>
                      <a:r>
                        <a:rPr lang="en-US" b="1" dirty="0"/>
                        <a:t>0.1</a:t>
                      </a:r>
                    </a:p>
                  </a:txBody>
                  <a:tcPr/>
                </a:tc>
                <a:tc>
                  <a:txBody>
                    <a:bodyPr/>
                    <a:lstStyle/>
                    <a:p>
                      <a:r>
                        <a:rPr lang="en-US" b="1" dirty="0"/>
                        <a:t>0.01</a:t>
                      </a:r>
                    </a:p>
                  </a:txBody>
                  <a:tcPr/>
                </a:tc>
                <a:tc>
                  <a:txBody>
                    <a:bodyPr/>
                    <a:lstStyle/>
                    <a:p>
                      <a:r>
                        <a:rPr lang="en-US" b="1" dirty="0"/>
                        <a:t>0.004</a:t>
                      </a:r>
                    </a:p>
                  </a:txBody>
                  <a:tcPr/>
                </a:tc>
                <a:tc>
                  <a:txBody>
                    <a:bodyPr/>
                    <a:lstStyle/>
                    <a:p>
                      <a:r>
                        <a:rPr lang="en-US" b="1" dirty="0"/>
                        <a:t>0.03</a:t>
                      </a:r>
                    </a:p>
                  </a:txBody>
                  <a:tcPr/>
                </a:tc>
                <a:extLst>
                  <a:ext uri="{0D108BD9-81ED-4DB2-BD59-A6C34878D82A}">
                    <a16:rowId xmlns:a16="http://schemas.microsoft.com/office/drawing/2014/main" val="3664000928"/>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11</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11</a:t>
            </a:r>
          </a:p>
        </p:txBody>
      </p:sp>
    </p:spTree>
    <p:extLst>
      <p:ext uri="{BB962C8B-B14F-4D97-AF65-F5344CB8AC3E}">
        <p14:creationId xmlns:p14="http://schemas.microsoft.com/office/powerpoint/2010/main" val="415370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631328803"/>
              </p:ext>
            </p:extLst>
          </p:nvPr>
        </p:nvGraphicFramePr>
        <p:xfrm>
          <a:off x="1201880" y="1582111"/>
          <a:ext cx="9867904" cy="1849120"/>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1712480633"/>
                    </a:ext>
                  </a:extLst>
                </a:gridCol>
                <a:gridCol w="1233488">
                  <a:extLst>
                    <a:ext uri="{9D8B030D-6E8A-4147-A177-3AD203B41FA5}">
                      <a16:colId xmlns:a16="http://schemas.microsoft.com/office/drawing/2014/main" val="2066439662"/>
                    </a:ext>
                  </a:extLst>
                </a:gridCol>
                <a:gridCol w="1233488">
                  <a:extLst>
                    <a:ext uri="{9D8B030D-6E8A-4147-A177-3AD203B41FA5}">
                      <a16:colId xmlns:a16="http://schemas.microsoft.com/office/drawing/2014/main" val="2230725312"/>
                    </a:ext>
                  </a:extLst>
                </a:gridCol>
                <a:gridCol w="1233488">
                  <a:extLst>
                    <a:ext uri="{9D8B030D-6E8A-4147-A177-3AD203B41FA5}">
                      <a16:colId xmlns:a16="http://schemas.microsoft.com/office/drawing/2014/main" val="413928441"/>
                    </a:ext>
                  </a:extLst>
                </a:gridCol>
                <a:gridCol w="1233488">
                  <a:extLst>
                    <a:ext uri="{9D8B030D-6E8A-4147-A177-3AD203B41FA5}">
                      <a16:colId xmlns:a16="http://schemas.microsoft.com/office/drawing/2014/main" val="881175282"/>
                    </a:ext>
                  </a:extLst>
                </a:gridCol>
                <a:gridCol w="1233488">
                  <a:extLst>
                    <a:ext uri="{9D8B030D-6E8A-4147-A177-3AD203B41FA5}">
                      <a16:colId xmlns:a16="http://schemas.microsoft.com/office/drawing/2014/main" val="475643923"/>
                    </a:ext>
                  </a:extLst>
                </a:gridCol>
                <a:gridCol w="1233488">
                  <a:extLst>
                    <a:ext uri="{9D8B030D-6E8A-4147-A177-3AD203B41FA5}">
                      <a16:colId xmlns:a16="http://schemas.microsoft.com/office/drawing/2014/main" val="393231430"/>
                    </a:ext>
                  </a:extLst>
                </a:gridCol>
                <a:gridCol w="1233488">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1122216" y="1212779"/>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2621976065"/>
              </p:ext>
            </p:extLst>
          </p:nvPr>
        </p:nvGraphicFramePr>
        <p:xfrm>
          <a:off x="1201880" y="4168450"/>
          <a:ext cx="9788240" cy="184912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1201880" y="3799118"/>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21762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9659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4119991565"/>
              </p:ext>
            </p:extLst>
          </p:nvPr>
        </p:nvGraphicFramePr>
        <p:xfrm>
          <a:off x="105687" y="1689289"/>
          <a:ext cx="11980626" cy="4399280"/>
        </p:xfrm>
        <a:graphic>
          <a:graphicData uri="http://schemas.openxmlformats.org/drawingml/2006/table">
            <a:tbl>
              <a:tblPr firstRow="1" bandRow="1">
                <a:tableStyleId>{5C22544A-7EE6-4342-B048-85BDC9FD1C3A}</a:tableStyleId>
              </a:tblPr>
              <a:tblGrid>
                <a:gridCol w="962355">
                  <a:extLst>
                    <a:ext uri="{9D8B030D-6E8A-4147-A177-3AD203B41FA5}">
                      <a16:colId xmlns:a16="http://schemas.microsoft.com/office/drawing/2014/main" val="12695347"/>
                    </a:ext>
                  </a:extLst>
                </a:gridCol>
                <a:gridCol w="2010384">
                  <a:extLst>
                    <a:ext uri="{9D8B030D-6E8A-4147-A177-3AD203B41FA5}">
                      <a16:colId xmlns:a16="http://schemas.microsoft.com/office/drawing/2014/main" val="3025344708"/>
                    </a:ext>
                  </a:extLst>
                </a:gridCol>
                <a:gridCol w="2161815">
                  <a:extLst>
                    <a:ext uri="{9D8B030D-6E8A-4147-A177-3AD203B41FA5}">
                      <a16:colId xmlns:a16="http://schemas.microsoft.com/office/drawing/2014/main" val="3255573536"/>
                    </a:ext>
                  </a:extLst>
                </a:gridCol>
                <a:gridCol w="1711518">
                  <a:extLst>
                    <a:ext uri="{9D8B030D-6E8A-4147-A177-3AD203B41FA5}">
                      <a16:colId xmlns:a16="http://schemas.microsoft.com/office/drawing/2014/main" val="4268869873"/>
                    </a:ext>
                  </a:extLst>
                </a:gridCol>
                <a:gridCol w="1711518">
                  <a:extLst>
                    <a:ext uri="{9D8B030D-6E8A-4147-A177-3AD203B41FA5}">
                      <a16:colId xmlns:a16="http://schemas.microsoft.com/office/drawing/2014/main" val="1328898102"/>
                    </a:ext>
                  </a:extLst>
                </a:gridCol>
                <a:gridCol w="1711518">
                  <a:extLst>
                    <a:ext uri="{9D8B030D-6E8A-4147-A177-3AD203B41FA5}">
                      <a16:colId xmlns:a16="http://schemas.microsoft.com/office/drawing/2014/main" val="1539267737"/>
                    </a:ext>
                  </a:extLst>
                </a:gridCol>
                <a:gridCol w="1711518">
                  <a:extLst>
                    <a:ext uri="{9D8B030D-6E8A-4147-A177-3AD203B41FA5}">
                      <a16:colId xmlns:a16="http://schemas.microsoft.com/office/drawing/2014/main" val="3437640779"/>
                    </a:ext>
                  </a:extLst>
                </a:gridCol>
              </a:tblGrid>
              <a:tr h="370840">
                <a:tc>
                  <a:txBody>
                    <a:bodyPr/>
                    <a:lstStyle/>
                    <a:p>
                      <a:endParaRPr lang="en-US" sz="1200" dirty="0"/>
                    </a:p>
                  </a:txBody>
                  <a:tcPr/>
                </a:tc>
                <a:tc>
                  <a:txBody>
                    <a:bodyPr/>
                    <a:lstStyle/>
                    <a:p>
                      <a:r>
                        <a:rPr lang="en-US" sz="1200" dirty="0"/>
                        <a:t>Jake’s </a:t>
                      </a:r>
                      <a:r>
                        <a:rPr lang="en-US" sz="1200" dirty="0" err="1"/>
                        <a:t>soymap</a:t>
                      </a:r>
                      <a:endParaRPr lang="en-US" sz="1200" dirty="0"/>
                    </a:p>
                  </a:txBody>
                  <a:tcPr/>
                </a:tc>
                <a:tc>
                  <a:txBody>
                    <a:bodyPr/>
                    <a:lstStyle/>
                    <a:p>
                      <a:r>
                        <a:rPr lang="en-US" sz="1200" dirty="0" err="1"/>
                        <a:t>Soymap</a:t>
                      </a:r>
                      <a:r>
                        <a:rPr lang="en-US" sz="1200" dirty="0"/>
                        <a:t> 1</a:t>
                      </a:r>
                    </a:p>
                  </a:txBody>
                  <a:tcPr/>
                </a:tc>
                <a:tc>
                  <a:txBody>
                    <a:bodyPr/>
                    <a:lstStyle/>
                    <a:p>
                      <a:r>
                        <a:rPr lang="en-US" sz="1200" dirty="0" err="1"/>
                        <a:t>Soymap</a:t>
                      </a:r>
                      <a:r>
                        <a:rPr lang="en-US" sz="1200" dirty="0"/>
                        <a:t> 2</a:t>
                      </a:r>
                    </a:p>
                  </a:txBody>
                  <a:tcPr/>
                </a:tc>
                <a:tc>
                  <a:txBody>
                    <a:bodyPr/>
                    <a:lstStyle/>
                    <a:p>
                      <a:r>
                        <a:rPr lang="en-US" sz="1200" dirty="0" err="1"/>
                        <a:t>Soymap</a:t>
                      </a:r>
                      <a:r>
                        <a:rPr lang="en-US" sz="1200" dirty="0"/>
                        <a:t> 3</a:t>
                      </a:r>
                    </a:p>
                  </a:txBody>
                  <a:tcPr/>
                </a:tc>
                <a:tc>
                  <a:txBody>
                    <a:bodyPr/>
                    <a:lstStyle/>
                    <a:p>
                      <a:r>
                        <a:rPr lang="en-US" sz="1200" dirty="0" err="1"/>
                        <a:t>Soymap</a:t>
                      </a:r>
                      <a:r>
                        <a:rPr lang="en-US" sz="1200" dirty="0"/>
                        <a:t> 4</a:t>
                      </a:r>
                    </a:p>
                  </a:txBody>
                  <a:tcPr/>
                </a:tc>
                <a:tc>
                  <a:txBody>
                    <a:bodyPr/>
                    <a:lstStyle/>
                    <a:p>
                      <a:r>
                        <a:rPr lang="en-US" sz="1200" dirty="0" err="1"/>
                        <a:t>Soymap</a:t>
                      </a:r>
                      <a:r>
                        <a:rPr lang="en-US" sz="1200" dirty="0"/>
                        <a:t> 5</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r>
                        <a:rPr lang="en-US" sz="1200" dirty="0"/>
                        <a:t>users/</a:t>
                      </a:r>
                      <a:r>
                        <a:rPr lang="en-US" sz="1200" dirty="0" err="1"/>
                        <a:t>cloudymccloudface</a:t>
                      </a:r>
                      <a:r>
                        <a:rPr lang="en-US" sz="1200" dirty="0"/>
                        <a:t>/</a:t>
                      </a:r>
                      <a:r>
                        <a:rPr lang="en-US" sz="1200" dirty="0" err="1"/>
                        <a:t>cohnlab</a:t>
                      </a:r>
                      <a:r>
                        <a:rPr lang="en-US" sz="1200" dirty="0"/>
                        <a:t>/</a:t>
                      </a:r>
                      <a:r>
                        <a:rPr lang="en-US" sz="1200" dirty="0" err="1"/>
                        <a:t>agroserv</a:t>
                      </a:r>
                      <a:r>
                        <a:rPr lang="en-US" sz="1200" dirty="0"/>
                        <a:t>/</a:t>
                      </a:r>
                      <a:r>
                        <a:rPr lang="en-US" sz="1200" dirty="0" err="1"/>
                        <a:t>soy_sc_dc_agsat_mod_ls</a:t>
                      </a:r>
                      <a:endParaRPr lang="en-US" sz="1200" dirty="0"/>
                    </a:p>
                  </a:txBody>
                  <a:tcPr/>
                </a:tc>
                <a:tc>
                  <a:txBody>
                    <a:bodyPr/>
                    <a:lstStyle/>
                    <a:p>
                      <a:pPr marL="285750" indent="-285750">
                        <a:buFont typeface="Arial" panose="020B0604020202020204" pitchFamily="34" charset="0"/>
                        <a:buChar char="•"/>
                      </a:pPr>
                      <a:r>
                        <a:rPr lang="en-US" sz="1200" dirty="0" err="1"/>
                        <a:t>Base_soymap_agsat</a:t>
                      </a:r>
                      <a:r>
                        <a:rPr lang="en-US" sz="1200" dirty="0"/>
                        <a:t>_(year) for individual years</a:t>
                      </a:r>
                    </a:p>
                    <a:p>
                      <a:pPr marL="285750" indent="-285750">
                        <a:buFont typeface="Arial" panose="020B0604020202020204" pitchFamily="34" charset="0"/>
                        <a:buChar char="•"/>
                      </a:pPr>
                      <a:r>
                        <a:rPr lang="en-US" sz="1200" dirty="0" err="1"/>
                        <a:t>soymaps</a:t>
                      </a:r>
                      <a:r>
                        <a:rPr lang="en-US" sz="1200" dirty="0"/>
                        <a:t> for image collection of all years</a:t>
                      </a:r>
                    </a:p>
                  </a:txBody>
                  <a:tcPr/>
                </a:tc>
                <a:tc>
                  <a:txBody>
                    <a:bodyPr/>
                    <a:lstStyle/>
                    <a:p>
                      <a:pPr marL="285750" indent="-285750">
                        <a:buFont typeface="Arial" panose="020B0604020202020204" pitchFamily="34" charset="0"/>
                        <a:buChar char="•"/>
                      </a:pPr>
                      <a:r>
                        <a:rPr lang="en-US" sz="1200" dirty="0" err="1"/>
                        <a:t>Base_soymap_agsat_PLOS</a:t>
                      </a:r>
                      <a:r>
                        <a:rPr lang="en-US" sz="1200" dirty="0"/>
                        <a:t>_(year) for individual years</a:t>
                      </a:r>
                    </a:p>
                    <a:p>
                      <a:pPr marL="285750" indent="-285750">
                        <a:buFont typeface="Arial" panose="020B0604020202020204" pitchFamily="34" charset="0"/>
                        <a:buChar char="•"/>
                      </a:pPr>
                      <a:r>
                        <a:rPr lang="en-US" sz="1200" dirty="0"/>
                        <a:t>Soymaps_2 for image collection of all years</a:t>
                      </a:r>
                    </a:p>
                  </a:txBody>
                  <a:tcPr/>
                </a:tc>
                <a:tc>
                  <a:txBody>
                    <a:bodyPr/>
                    <a:lstStyle/>
                    <a:p>
                      <a:pPr marL="285750" indent="-285750">
                        <a:buFont typeface="Arial" panose="020B0604020202020204" pitchFamily="34" charset="0"/>
                        <a:buChar char="•"/>
                      </a:pPr>
                      <a:r>
                        <a:rPr lang="en-US" sz="1200" dirty="0"/>
                        <a:t>Base_soymap_agsat_PLOS_b1b2_(year)</a:t>
                      </a:r>
                    </a:p>
                    <a:p>
                      <a:pPr marL="285750" indent="-285750">
                        <a:buFont typeface="Arial" panose="020B0604020202020204" pitchFamily="34" charset="0"/>
                        <a:buChar char="•"/>
                      </a:pPr>
                      <a:r>
                        <a:rPr lang="en-US" sz="1200" dirty="0"/>
                        <a:t>Soymaps_3</a:t>
                      </a:r>
                    </a:p>
                  </a:txBody>
                  <a:tcPr/>
                </a:tc>
                <a:tc>
                  <a:txBody>
                    <a:bodyPr/>
                    <a:lstStyle/>
                    <a:p>
                      <a:pPr marL="285750" indent="-285750">
                        <a:buFont typeface="Arial" panose="020B0604020202020204" pitchFamily="34" charset="0"/>
                        <a:buChar char="•"/>
                      </a:pPr>
                      <a:r>
                        <a:rPr lang="en-US" sz="1200" dirty="0" err="1"/>
                        <a:t>Base_soymap_agsat_PLOS_EVI</a:t>
                      </a:r>
                      <a:r>
                        <a:rPr lang="en-US" sz="1200" dirty="0"/>
                        <a:t>_(year)</a:t>
                      </a:r>
                    </a:p>
                    <a:p>
                      <a:pPr marL="285750" indent="-285750">
                        <a:buFont typeface="Arial" panose="020B0604020202020204" pitchFamily="34" charset="0"/>
                        <a:buChar char="•"/>
                      </a:pPr>
                      <a:r>
                        <a:rPr lang="en-US" sz="1200" dirty="0"/>
                        <a:t>Soymaps_4</a:t>
                      </a:r>
                    </a:p>
                  </a:txBody>
                  <a:tcPr/>
                </a:tc>
                <a:tc>
                  <a:txBody>
                    <a:bodyPr/>
                    <a:lstStyle/>
                    <a:p>
                      <a:pPr marL="285750" indent="-285750">
                        <a:buFont typeface="Arial" panose="020B0604020202020204" pitchFamily="34" charset="0"/>
                        <a:buChar char="•"/>
                      </a:pPr>
                      <a:r>
                        <a:rPr lang="en-US" sz="1200" dirty="0" err="1"/>
                        <a:t>Base_soymap_agsat_reclassPLOS_EVI</a:t>
                      </a:r>
                      <a:r>
                        <a:rPr lang="en-US" sz="1200" dirty="0"/>
                        <a:t>_(year)</a:t>
                      </a:r>
                    </a:p>
                  </a:txBody>
                  <a:tcPr/>
                </a:tc>
                <a:extLst>
                  <a:ext uri="{0D108BD9-81ED-4DB2-BD59-A6C34878D82A}">
                    <a16:rowId xmlns:a16="http://schemas.microsoft.com/office/drawing/2014/main" val="3752158416"/>
                  </a:ext>
                </a:extLst>
              </a:tr>
              <a:tr h="370840">
                <a:tc>
                  <a:txBody>
                    <a:bodyPr/>
                    <a:lstStyle/>
                    <a:p>
                      <a:r>
                        <a:rPr lang="en-US" sz="1200" b="1" dirty="0"/>
                        <a:t>Classifier </a:t>
                      </a:r>
                    </a:p>
                  </a:txBody>
                  <a:tcPr/>
                </a:tc>
                <a:tc>
                  <a:txBody>
                    <a:bodyPr/>
                    <a:lstStyle/>
                    <a:p>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extLst>
                  <a:ext uri="{0D108BD9-81ED-4DB2-BD59-A6C34878D82A}">
                    <a16:rowId xmlns:a16="http://schemas.microsoft.com/office/drawing/2014/main" val="3950851980"/>
                  </a:ext>
                </a:extLst>
              </a:tr>
              <a:tr h="370840">
                <a:tc>
                  <a:txBody>
                    <a:bodyPr/>
                    <a:lstStyle/>
                    <a:p>
                      <a:r>
                        <a:rPr lang="en-US" sz="1200" b="1" dirty="0"/>
                        <a:t>Training points</a:t>
                      </a:r>
                    </a:p>
                  </a:txBody>
                  <a:tcPr/>
                </a:tc>
                <a:tc>
                  <a:txBody>
                    <a:bodyPr/>
                    <a:lstStyle/>
                    <a:p>
                      <a:r>
                        <a:rPr lang="en-US" sz="1200" dirty="0"/>
                        <a:t>Soy_pts_agsat_1 (MT only)</a:t>
                      </a:r>
                    </a:p>
                  </a:txBody>
                  <a:tcPr/>
                </a:tc>
                <a:tc>
                  <a:txBody>
                    <a:bodyPr/>
                    <a:lstStyle/>
                    <a:p>
                      <a:r>
                        <a:rPr lang="en-US" sz="1200" dirty="0"/>
                        <a:t>Soy_pts_agsat_1 (MT only), masked with map3 </a:t>
                      </a:r>
                      <a:r>
                        <a:rPr lang="en-US" sz="1200" dirty="0" err="1"/>
                        <a:t>agri</a:t>
                      </a:r>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reclassed PLOS pts (MT only)</a:t>
                      </a:r>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r>
                        <a:rPr lang="en-US" sz="1200" dirty="0"/>
                        <a:t>Each year has separate trained classifier</a:t>
                      </a:r>
                    </a:p>
                  </a:txBody>
                  <a:tcPr/>
                </a:tc>
                <a:tc>
                  <a:txBody>
                    <a:bodyPr/>
                    <a:lstStyle/>
                    <a:p>
                      <a:r>
                        <a:rPr lang="en-US" sz="1200" dirty="0"/>
                        <a:t>2004-2017 points are pooled and are applied to 2004 – 2018; 2003 is trained and applied by itself</a:t>
                      </a:r>
                    </a:p>
                  </a:txBody>
                  <a:tcPr/>
                </a:tc>
                <a:tc>
                  <a:txBody>
                    <a:bodyPr/>
                    <a:lstStyle/>
                    <a:p>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Landsat</a:t>
                      </a:r>
                    </a:p>
                  </a:txBody>
                  <a:tcPr/>
                </a:tc>
                <a:tc>
                  <a:txBody>
                    <a:bodyPr/>
                    <a:lstStyle/>
                    <a:p>
                      <a:r>
                        <a:rPr lang="en-US" sz="1200" dirty="0"/>
                        <a:t>Same as Jake’s </a:t>
                      </a:r>
                      <a:r>
                        <a:rPr lang="en-US" sz="1200" dirty="0" err="1"/>
                        <a:t>soymap</a:t>
                      </a:r>
                      <a:endParaRPr lang="en-US" sz="1200" dirty="0"/>
                    </a:p>
                  </a:txBody>
                  <a:tcPr/>
                </a:tc>
                <a:tc>
                  <a:txBody>
                    <a:bodyPr/>
                    <a:lstStyle/>
                    <a:p>
                      <a:r>
                        <a:rPr lang="en-US" sz="1200" dirty="0"/>
                        <a:t>Same as Jake’s </a:t>
                      </a:r>
                      <a:r>
                        <a:rPr lang="en-US" sz="1200" dirty="0" err="1"/>
                        <a:t>soymap</a:t>
                      </a:r>
                      <a:r>
                        <a:rPr lang="en-US" sz="1200" dirty="0"/>
                        <a:t> MINUS Landsat bands</a:t>
                      </a:r>
                    </a:p>
                  </a:txBody>
                  <a:tcPr/>
                </a:tc>
                <a:tc>
                  <a:txBody>
                    <a:bodyPr/>
                    <a:lstStyle/>
                    <a:p>
                      <a:r>
                        <a:rPr lang="en-US" sz="1200" dirty="0"/>
                        <a:t>MODIS aqua band 1 and 2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630572726"/>
              </p:ext>
            </p:extLst>
          </p:nvPr>
        </p:nvGraphicFramePr>
        <p:xfrm>
          <a:off x="155130" y="1119703"/>
          <a:ext cx="11635557" cy="4765040"/>
        </p:xfrm>
        <a:graphic>
          <a:graphicData uri="http://schemas.openxmlformats.org/drawingml/2006/table">
            <a:tbl>
              <a:tblPr firstRow="1" bandRow="1">
                <a:tableStyleId>{5C22544A-7EE6-4342-B048-85BDC9FD1C3A}</a:tableStyleId>
              </a:tblPr>
              <a:tblGrid>
                <a:gridCol w="836957">
                  <a:extLst>
                    <a:ext uri="{9D8B030D-6E8A-4147-A177-3AD203B41FA5}">
                      <a16:colId xmlns:a16="http://schemas.microsoft.com/office/drawing/2014/main" val="12695347"/>
                    </a:ext>
                  </a:extLst>
                </a:gridCol>
                <a:gridCol w="1782760">
                  <a:extLst>
                    <a:ext uri="{9D8B030D-6E8A-4147-A177-3AD203B41FA5}">
                      <a16:colId xmlns:a16="http://schemas.microsoft.com/office/drawing/2014/main" val="3706925921"/>
                    </a:ext>
                  </a:extLst>
                </a:gridCol>
                <a:gridCol w="1803168">
                  <a:extLst>
                    <a:ext uri="{9D8B030D-6E8A-4147-A177-3AD203B41FA5}">
                      <a16:colId xmlns:a16="http://schemas.microsoft.com/office/drawing/2014/main" val="157799717"/>
                    </a:ext>
                  </a:extLst>
                </a:gridCol>
                <a:gridCol w="1803168">
                  <a:extLst>
                    <a:ext uri="{9D8B030D-6E8A-4147-A177-3AD203B41FA5}">
                      <a16:colId xmlns:a16="http://schemas.microsoft.com/office/drawing/2014/main" val="1422954581"/>
                    </a:ext>
                  </a:extLst>
                </a:gridCol>
                <a:gridCol w="1803168">
                  <a:extLst>
                    <a:ext uri="{9D8B030D-6E8A-4147-A177-3AD203B41FA5}">
                      <a16:colId xmlns:a16="http://schemas.microsoft.com/office/drawing/2014/main" val="2897230219"/>
                    </a:ext>
                  </a:extLst>
                </a:gridCol>
                <a:gridCol w="1803168">
                  <a:extLst>
                    <a:ext uri="{9D8B030D-6E8A-4147-A177-3AD203B41FA5}">
                      <a16:colId xmlns:a16="http://schemas.microsoft.com/office/drawing/2014/main" val="2551194699"/>
                    </a:ext>
                  </a:extLst>
                </a:gridCol>
                <a:gridCol w="1803168">
                  <a:extLst>
                    <a:ext uri="{9D8B030D-6E8A-4147-A177-3AD203B41FA5}">
                      <a16:colId xmlns:a16="http://schemas.microsoft.com/office/drawing/2014/main" val="3870472842"/>
                    </a:ext>
                  </a:extLst>
                </a:gridCol>
              </a:tblGrid>
              <a:tr h="370840">
                <a:tc>
                  <a:txBody>
                    <a:bodyPr/>
                    <a:lstStyle/>
                    <a:p>
                      <a:endParaRPr lang="en-US" sz="1200" dirty="0"/>
                    </a:p>
                  </a:txBody>
                  <a:tcPr/>
                </a:tc>
                <a:tc>
                  <a:txBody>
                    <a:bodyPr/>
                    <a:lstStyle/>
                    <a:p>
                      <a:r>
                        <a:rPr lang="en-US" sz="1200" dirty="0" err="1"/>
                        <a:t>Soymap</a:t>
                      </a:r>
                      <a:r>
                        <a:rPr lang="en-US" sz="1200" dirty="0"/>
                        <a:t> 6</a:t>
                      </a:r>
                    </a:p>
                  </a:txBody>
                  <a:tcPr/>
                </a:tc>
                <a:tc>
                  <a:txBody>
                    <a:bodyPr/>
                    <a:lstStyle/>
                    <a:p>
                      <a:r>
                        <a:rPr lang="en-US" sz="1200" dirty="0" err="1"/>
                        <a:t>Soymap</a:t>
                      </a:r>
                      <a:r>
                        <a:rPr lang="en-US" sz="1200" dirty="0"/>
                        <a:t> 7</a:t>
                      </a:r>
                    </a:p>
                  </a:txBody>
                  <a:tcPr/>
                </a:tc>
                <a:tc>
                  <a:txBody>
                    <a:bodyPr/>
                    <a:lstStyle/>
                    <a:p>
                      <a:r>
                        <a:rPr lang="en-US" sz="1200" dirty="0" err="1"/>
                        <a:t>Soymap</a:t>
                      </a:r>
                      <a:r>
                        <a:rPr lang="en-US" sz="1200" dirty="0"/>
                        <a:t> 8</a:t>
                      </a:r>
                    </a:p>
                  </a:txBody>
                  <a:tcPr/>
                </a:tc>
                <a:tc>
                  <a:txBody>
                    <a:bodyPr/>
                    <a:lstStyle/>
                    <a:p>
                      <a:r>
                        <a:rPr lang="en-US" sz="1200" dirty="0" err="1"/>
                        <a:t>Soymap</a:t>
                      </a:r>
                      <a:r>
                        <a:rPr lang="en-US" sz="1200" dirty="0"/>
                        <a:t> 9</a:t>
                      </a:r>
                    </a:p>
                  </a:txBody>
                  <a:tcPr/>
                </a:tc>
                <a:tc>
                  <a:txBody>
                    <a:bodyPr/>
                    <a:lstStyle/>
                    <a:p>
                      <a:r>
                        <a:rPr lang="en-US" sz="1200" dirty="0" err="1"/>
                        <a:t>Soymap</a:t>
                      </a:r>
                      <a:r>
                        <a:rPr lang="en-US" sz="1200" dirty="0"/>
                        <a:t> 10</a:t>
                      </a:r>
                    </a:p>
                  </a:txBody>
                  <a:tcPr/>
                </a:tc>
                <a:tc>
                  <a:txBody>
                    <a:bodyPr/>
                    <a:lstStyle/>
                    <a:p>
                      <a:r>
                        <a:rPr lang="en-US" sz="1200" dirty="0" err="1"/>
                        <a:t>Soymap</a:t>
                      </a:r>
                      <a:r>
                        <a:rPr lang="en-US" sz="1200" dirty="0"/>
                        <a:t> 11 </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Base_soymap_agsat_EVI</a:t>
                      </a:r>
                      <a:r>
                        <a:rPr lang="en-US" sz="1200" dirty="0"/>
                        <a:t>_(year)</a:t>
                      </a:r>
                    </a:p>
                    <a:p>
                      <a:endParaRPr lang="en-US" sz="1200" b="1" dirty="0"/>
                    </a:p>
                  </a:txBody>
                  <a:tcPr/>
                </a:tc>
                <a:tc>
                  <a:txBody>
                    <a:bodyPr/>
                    <a:lstStyle/>
                    <a:p>
                      <a:pPr marL="285750" indent="-285750">
                        <a:buFont typeface="Arial" panose="020B0604020202020204" pitchFamily="34" charset="0"/>
                        <a:buChar char="•"/>
                      </a:pPr>
                      <a:r>
                        <a:rPr lang="en-US" sz="1200" b="0" dirty="0" err="1"/>
                        <a:t>Base_soymap_agsat_phenology</a:t>
                      </a:r>
                      <a:r>
                        <a:rPr lang="en-US" sz="1200" b="0" dirty="0"/>
                        <a:t>_(year)</a:t>
                      </a:r>
                    </a:p>
                    <a:p>
                      <a:pPr marL="285750" indent="-285750">
                        <a:buFont typeface="Arial" panose="020B0604020202020204" pitchFamily="34" charset="0"/>
                        <a:buChar char="•"/>
                      </a:pPr>
                      <a:r>
                        <a:rPr lang="en-US" sz="1200" b="0" dirty="0"/>
                        <a:t>Soymaps_7</a:t>
                      </a:r>
                    </a:p>
                  </a:txBody>
                  <a:tcPr/>
                </a:tc>
                <a:tc>
                  <a:txBody>
                    <a:bodyPr/>
                    <a:lstStyle/>
                    <a:p>
                      <a:pPr marL="285750" indent="-285750">
                        <a:buFont typeface="Arial" panose="020B0604020202020204" pitchFamily="34" charset="0"/>
                        <a:buChar char="•"/>
                      </a:pPr>
                      <a:r>
                        <a:rPr lang="en-US" sz="1200" b="0" dirty="0" err="1"/>
                        <a:t>Base_soymap_agsat_phenospectral</a:t>
                      </a:r>
                      <a:r>
                        <a:rPr lang="en-US" sz="1200" b="0" dirty="0"/>
                        <a:t>_(year)</a:t>
                      </a:r>
                    </a:p>
                    <a:p>
                      <a:pPr marL="285750" indent="-285750">
                        <a:buFont typeface="Arial" panose="020B0604020202020204" pitchFamily="34" charset="0"/>
                        <a:buChar char="•"/>
                      </a:pPr>
                      <a:r>
                        <a:rPr lang="en-US" sz="1200" b="0" dirty="0"/>
                        <a:t>Soymaps_8</a:t>
                      </a:r>
                    </a:p>
                  </a:txBody>
                  <a:tcPr/>
                </a:tc>
                <a:tc>
                  <a:txBody>
                    <a:bodyPr/>
                    <a:lstStyle/>
                    <a:p>
                      <a:pPr marL="0" indent="0">
                        <a:buFont typeface="Arial" panose="020B0604020202020204" pitchFamily="34" charset="0"/>
                        <a:buNone/>
                      </a:pPr>
                      <a:r>
                        <a:rPr lang="en-US" sz="12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Base_soymap_agsat_phenospectral3_(year)</a:t>
                      </a:r>
                    </a:p>
                    <a:p>
                      <a:pPr marL="285750" indent="-285750">
                        <a:buFont typeface="Arial" panose="020B0604020202020204" pitchFamily="34" charset="0"/>
                        <a:buChar char="•"/>
                      </a:pPr>
                      <a:r>
                        <a:rPr lang="en-US" sz="1200" b="0" dirty="0"/>
                        <a:t>Soymaps_10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Base_soymap_agsat_phenospectral4_(year)</a:t>
                      </a:r>
                    </a:p>
                    <a:p>
                      <a:pPr marL="285750" indent="-285750">
                        <a:buFont typeface="Arial" panose="020B0604020202020204" pitchFamily="34" charset="0"/>
                        <a:buChar char="•"/>
                      </a:pPr>
                      <a:endParaRPr lang="en-US" sz="1200" b="0" dirty="0"/>
                    </a:p>
                  </a:txBody>
                  <a:tcPr/>
                </a:tc>
                <a:extLst>
                  <a:ext uri="{0D108BD9-81ED-4DB2-BD59-A6C34878D82A}">
                    <a16:rowId xmlns:a16="http://schemas.microsoft.com/office/drawing/2014/main" val="3752158416"/>
                  </a:ext>
                </a:extLst>
              </a:tr>
              <a:tr h="370840">
                <a:tc>
                  <a:txBody>
                    <a:bodyPr/>
                    <a:lstStyle/>
                    <a:p>
                      <a:r>
                        <a:rPr lang="en-US" sz="1200" b="1" dirty="0"/>
                        <a:t>Classifier</a:t>
                      </a:r>
                    </a:p>
                  </a:txBody>
                  <a:tcPr/>
                </a:tc>
                <a:tc>
                  <a:txBody>
                    <a:bodyPr/>
                    <a:lstStyle/>
                    <a:p>
                      <a:r>
                        <a:rPr lang="en-US" sz="1200" b="1"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0" indent="0">
                        <a:buFont typeface="Arial" panose="020B0604020202020204" pitchFamily="34" charset="0"/>
                        <a:buNone/>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Random forest</a:t>
                      </a:r>
                    </a:p>
                  </a:txBody>
                  <a:tcPr/>
                </a:tc>
                <a:extLst>
                  <a:ext uri="{0D108BD9-81ED-4DB2-BD59-A6C34878D82A}">
                    <a16:rowId xmlns:a16="http://schemas.microsoft.com/office/drawing/2014/main" val="3437631902"/>
                  </a:ext>
                </a:extLst>
              </a:tr>
              <a:tr h="370840">
                <a:tc>
                  <a:txBody>
                    <a:bodyPr/>
                    <a:lstStyle/>
                    <a:p>
                      <a:r>
                        <a:rPr lang="en-US" sz="1200" b="1" dirty="0"/>
                        <a:t>Training points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b="1" dirty="0"/>
                    </a:p>
                  </a:txBody>
                  <a:tcPr/>
                </a:tc>
                <a:tc>
                  <a:txBody>
                    <a:bodyPr/>
                    <a:lstStyle/>
                    <a:p>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derived EVI from Dec to June</a:t>
                      </a:r>
                    </a:p>
                    <a:p>
                      <a:r>
                        <a:rPr lang="en-US" sz="1200" dirty="0"/>
                        <a:t>Landsat SRTM</a:t>
                      </a:r>
                    </a:p>
                  </a:txBody>
                  <a:tcPr/>
                </a:tc>
                <a:tc>
                  <a:txBody>
                    <a:bodyPr/>
                    <a:lstStyle/>
                    <a:p>
                      <a:r>
                        <a:rPr lang="en-US" sz="1200" b="0" dirty="0"/>
                        <a:t>Phenology: fitted </a:t>
                      </a:r>
                      <a:r>
                        <a:rPr lang="en-US" sz="1200" b="0" dirty="0" err="1"/>
                        <a:t>ampl</a:t>
                      </a:r>
                      <a:r>
                        <a:rPr lang="en-US" sz="12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p>
                      <a:endParaRPr lang="en-US"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3385542"/>
          </a:xfrm>
          <a:prstGeom prst="rect">
            <a:avLst/>
          </a:prstGeom>
          <a:noFill/>
        </p:spPr>
        <p:txBody>
          <a:bodyPr wrap="square" rtlCol="0">
            <a:spAutoFit/>
          </a:bodyPr>
          <a:lstStyle/>
          <a:p>
            <a:r>
              <a:rPr lang="en-US" b="1" dirty="0" err="1"/>
              <a:t>Soymap</a:t>
            </a:r>
            <a:r>
              <a:rPr lang="en-US" b="1" dirty="0"/>
              <a:t> 7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endParaRPr lang="en-US" b="1" dirty="0"/>
          </a:p>
          <a:p>
            <a:r>
              <a:rPr lang="en-US" b="1" dirty="0" err="1"/>
              <a:t>Soymap</a:t>
            </a:r>
            <a:r>
              <a:rPr lang="en-US" b="1" dirty="0"/>
              <a:t> 10 Notes</a:t>
            </a:r>
          </a:p>
          <a:p>
            <a:pPr marL="285750" indent="-285750">
              <a:buFontTx/>
              <a:buChar char="-"/>
            </a:pPr>
            <a:r>
              <a:rPr lang="en-US" sz="1600" dirty="0"/>
              <a:t>Mask out clouds</a:t>
            </a:r>
          </a:p>
          <a:p>
            <a:pPr marL="285750" indent="-285750">
              <a:buFontTx/>
              <a:buChar char="-"/>
            </a:pPr>
            <a:r>
              <a:rPr lang="en-US" sz="1600" dirty="0"/>
              <a:t>Instead of using raw MODIS spectral reflectance, smooth out the bands with moving average</a:t>
            </a:r>
          </a:p>
          <a:p>
            <a:pPr marL="285750" indent="-285750">
              <a:buFontTx/>
              <a:buChar char="-"/>
            </a:pPr>
            <a:r>
              <a:rPr lang="en-US" sz="1600" dirty="0"/>
              <a:t> take phenological inputs and spectral info, MODIS EVI,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29430-6CDE-4676-BC83-B894346D99E3}"/>
              </a:ext>
            </a:extLst>
          </p:cNvPr>
          <p:cNvSpPr/>
          <p:nvPr/>
        </p:nvSpPr>
        <p:spPr>
          <a:xfrm>
            <a:off x="96982" y="0"/>
            <a:ext cx="11998036" cy="2031325"/>
          </a:xfrm>
          <a:prstGeom prst="rect">
            <a:avLst/>
          </a:prstGeom>
        </p:spPr>
        <p:txBody>
          <a:bodyPr wrap="square">
            <a:spAutoFit/>
          </a:bodyPr>
          <a:lstStyle/>
          <a:p>
            <a:r>
              <a:rPr lang="en-US" b="1" dirty="0"/>
              <a:t>Do more cross validation to get confidence intervals on </a:t>
            </a:r>
            <a:r>
              <a:rPr lang="en-US" b="1" dirty="0" err="1"/>
              <a:t>soymaps</a:t>
            </a:r>
            <a:endParaRPr lang="en-US" b="1" dirty="0"/>
          </a:p>
          <a:p>
            <a:endParaRPr lang="en-US" b="1" dirty="0"/>
          </a:p>
          <a:p>
            <a:pPr marL="285750" indent="-285750">
              <a:buFont typeface="Arial" panose="020B0604020202020204" pitchFamily="34" charset="0"/>
              <a:buChar char="•"/>
            </a:pPr>
            <a:r>
              <a:rPr lang="en-US" dirty="0"/>
              <a:t>The accuracies reported above combine all years into a classifier to train, then test on all years’ worth of points. The result is that each year has the same accuracy</a:t>
            </a:r>
          </a:p>
          <a:p>
            <a:pPr marL="285750" indent="-285750">
              <a:buFont typeface="Arial" panose="020B0604020202020204" pitchFamily="34" charset="0"/>
              <a:buChar char="•"/>
            </a:pPr>
            <a:r>
              <a:rPr lang="en-US" dirty="0"/>
              <a:t>Could also train on ALL years (as is done when creating the actual map), but report accuracy only on test points within each individual year.</a:t>
            </a:r>
          </a:p>
          <a:p>
            <a:pPr marL="285750" indent="-285750">
              <a:buFont typeface="Arial" panose="020B0604020202020204" pitchFamily="34" charset="0"/>
              <a:buChar char="•"/>
            </a:pPr>
            <a:r>
              <a:rPr lang="en-US" dirty="0"/>
              <a:t>This isn’t super easy to code, so skip this for now.</a:t>
            </a:r>
          </a:p>
        </p:txBody>
      </p:sp>
    </p:spTree>
    <p:extLst>
      <p:ext uri="{BB962C8B-B14F-4D97-AF65-F5344CB8AC3E}">
        <p14:creationId xmlns:p14="http://schemas.microsoft.com/office/powerpoint/2010/main" val="169852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E0CEB-A3BE-49B8-8F79-E0F359E7EE87}"/>
              </a:ext>
            </a:extLst>
          </p:cNvPr>
          <p:cNvSpPr txBox="1"/>
          <p:nvPr/>
        </p:nvSpPr>
        <p:spPr>
          <a:xfrm>
            <a:off x="4866304" y="2602961"/>
            <a:ext cx="2054217" cy="461665"/>
          </a:xfrm>
          <a:prstGeom prst="rect">
            <a:avLst/>
          </a:prstGeom>
          <a:noFill/>
        </p:spPr>
        <p:txBody>
          <a:bodyPr wrap="none" rtlCol="0">
            <a:spAutoFit/>
          </a:bodyPr>
          <a:lstStyle/>
          <a:p>
            <a:r>
              <a:rPr lang="en-US" sz="2400" dirty="0"/>
              <a:t>Planet imagery</a:t>
            </a:r>
          </a:p>
        </p:txBody>
      </p:sp>
    </p:spTree>
    <p:extLst>
      <p:ext uri="{BB962C8B-B14F-4D97-AF65-F5344CB8AC3E}">
        <p14:creationId xmlns:p14="http://schemas.microsoft.com/office/powerpoint/2010/main" val="817130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387994-888C-4927-8582-674DF1818890}"/>
              </a:ext>
            </a:extLst>
          </p:cNvPr>
          <p:cNvPicPr>
            <a:picLocks noChangeAspect="1"/>
          </p:cNvPicPr>
          <p:nvPr/>
        </p:nvPicPr>
        <p:blipFill rotWithShape="1">
          <a:blip r:embed="rId2"/>
          <a:srcRect l="26754" t="39852" r="29250" b="15704"/>
          <a:stretch/>
        </p:blipFill>
        <p:spPr>
          <a:xfrm>
            <a:off x="3173670" y="2549356"/>
            <a:ext cx="6082957" cy="3456523"/>
          </a:xfrm>
          <a:prstGeom prst="rect">
            <a:avLst/>
          </a:prstGeom>
        </p:spPr>
      </p:pic>
      <p:sp>
        <p:nvSpPr>
          <p:cNvPr id="2" name="Rectangle 1">
            <a:extLst>
              <a:ext uri="{FF2B5EF4-FFF2-40B4-BE49-F238E27FC236}">
                <a16:creationId xmlns:a16="http://schemas.microsoft.com/office/drawing/2014/main" id="{B8671E94-54D2-4431-AFBD-A1307F30F6B8}"/>
              </a:ext>
            </a:extLst>
          </p:cNvPr>
          <p:cNvSpPr/>
          <p:nvPr/>
        </p:nvSpPr>
        <p:spPr>
          <a:xfrm>
            <a:off x="96982" y="0"/>
            <a:ext cx="11998036" cy="2308324"/>
          </a:xfrm>
          <a:prstGeom prst="rect">
            <a:avLst/>
          </a:prstGeom>
        </p:spPr>
        <p:txBody>
          <a:bodyPr wrap="square">
            <a:spAutoFit/>
          </a:bodyPr>
          <a:lstStyle/>
          <a:p>
            <a:r>
              <a:rPr lang="en-US" b="1" dirty="0"/>
              <a:t>New MT location to download Planet</a:t>
            </a:r>
          </a:p>
          <a:p>
            <a:endParaRPr lang="en-US" b="1" dirty="0"/>
          </a:p>
          <a:p>
            <a:pPr marL="285750" indent="-285750">
              <a:buFontTx/>
              <a:buChar char="-"/>
            </a:pPr>
            <a:r>
              <a:rPr lang="en-US" dirty="0"/>
              <a:t>The locations of these polys are based on </a:t>
            </a:r>
            <a:r>
              <a:rPr lang="en-US" dirty="0" err="1"/>
              <a:t>on</a:t>
            </a:r>
            <a:r>
              <a:rPr lang="en-US" dirty="0"/>
              <a:t> soy_pts_agsat1, so only download for 2016-2017. Try to go for about 30 to 40 fields in different locations instead of 80 fields in a single location because of potential bias due to cloudy days</a:t>
            </a:r>
          </a:p>
          <a:p>
            <a:pPr marL="285750" indent="-285750">
              <a:buFontTx/>
              <a:buChar char="-"/>
            </a:pPr>
            <a:r>
              <a:rPr lang="en-US" dirty="0"/>
              <a:t>In MT, look at a place with SC (based on </a:t>
            </a:r>
            <a:r>
              <a:rPr lang="en-US" dirty="0" err="1"/>
              <a:t>agsat</a:t>
            </a:r>
            <a:r>
              <a:rPr lang="en-US" dirty="0"/>
              <a:t> training) and download for a place with known SC – useful for seeing accuracy of classifying SC</a:t>
            </a:r>
          </a:p>
          <a:p>
            <a:pPr marL="285750" indent="-285750">
              <a:buFontTx/>
              <a:buChar char="-"/>
            </a:pPr>
            <a:r>
              <a:rPr lang="en-US" dirty="0"/>
              <a:t>Download all of these in for 2016- 2017</a:t>
            </a:r>
          </a:p>
          <a:p>
            <a:pPr marL="285750" indent="-285750">
              <a:buFontTx/>
              <a:buChar char="-"/>
            </a:pPr>
            <a:r>
              <a:rPr lang="en-US" dirty="0"/>
              <a:t>Order of priority: poly 11 (has SC), poly 12, poly 14, poly 13, poly 15</a:t>
            </a:r>
          </a:p>
        </p:txBody>
      </p:sp>
      <p:sp>
        <p:nvSpPr>
          <p:cNvPr id="4" name="Rectangle 3">
            <a:extLst>
              <a:ext uri="{FF2B5EF4-FFF2-40B4-BE49-F238E27FC236}">
                <a16:creationId xmlns:a16="http://schemas.microsoft.com/office/drawing/2014/main" id="{177CA38B-3FAE-476D-B983-A185E98E8052}"/>
              </a:ext>
            </a:extLst>
          </p:cNvPr>
          <p:cNvSpPr/>
          <p:nvPr/>
        </p:nvSpPr>
        <p:spPr>
          <a:xfrm>
            <a:off x="4374342" y="3637280"/>
            <a:ext cx="746298" cy="307777"/>
          </a:xfrm>
          <a:prstGeom prst="rect">
            <a:avLst/>
          </a:prstGeom>
        </p:spPr>
        <p:txBody>
          <a:bodyPr wrap="square">
            <a:spAutoFit/>
          </a:bodyPr>
          <a:lstStyle/>
          <a:p>
            <a:r>
              <a:rPr lang="en-US" sz="1400" b="1" dirty="0"/>
              <a:t>Poly 5</a:t>
            </a:r>
          </a:p>
        </p:txBody>
      </p:sp>
      <p:sp>
        <p:nvSpPr>
          <p:cNvPr id="5" name="Rectangle 4">
            <a:extLst>
              <a:ext uri="{FF2B5EF4-FFF2-40B4-BE49-F238E27FC236}">
                <a16:creationId xmlns:a16="http://schemas.microsoft.com/office/drawing/2014/main" id="{DBE2F838-83CF-4118-9618-59146478B8BE}"/>
              </a:ext>
            </a:extLst>
          </p:cNvPr>
          <p:cNvSpPr/>
          <p:nvPr/>
        </p:nvSpPr>
        <p:spPr>
          <a:xfrm>
            <a:off x="3099262" y="4036497"/>
            <a:ext cx="746298" cy="307777"/>
          </a:xfrm>
          <a:prstGeom prst="rect">
            <a:avLst/>
          </a:prstGeom>
        </p:spPr>
        <p:txBody>
          <a:bodyPr wrap="square">
            <a:spAutoFit/>
          </a:bodyPr>
          <a:lstStyle/>
          <a:p>
            <a:r>
              <a:rPr lang="en-US" sz="1400" b="1" dirty="0"/>
              <a:t>Poly 13</a:t>
            </a:r>
          </a:p>
        </p:txBody>
      </p:sp>
      <p:sp>
        <p:nvSpPr>
          <p:cNvPr id="6" name="Rectangle 5">
            <a:extLst>
              <a:ext uri="{FF2B5EF4-FFF2-40B4-BE49-F238E27FC236}">
                <a16:creationId xmlns:a16="http://schemas.microsoft.com/office/drawing/2014/main" id="{394C8D37-93D3-49AB-B25C-6C16972D0338}"/>
              </a:ext>
            </a:extLst>
          </p:cNvPr>
          <p:cNvSpPr/>
          <p:nvPr/>
        </p:nvSpPr>
        <p:spPr>
          <a:xfrm>
            <a:off x="7577051" y="5062657"/>
            <a:ext cx="944418" cy="523220"/>
          </a:xfrm>
          <a:prstGeom prst="rect">
            <a:avLst/>
          </a:prstGeom>
        </p:spPr>
        <p:txBody>
          <a:bodyPr wrap="square">
            <a:spAutoFit/>
          </a:bodyPr>
          <a:lstStyle/>
          <a:p>
            <a:r>
              <a:rPr lang="en-US" sz="1400" b="1" dirty="0"/>
              <a:t>Poly 11 (has SC)</a:t>
            </a:r>
          </a:p>
        </p:txBody>
      </p:sp>
      <p:sp>
        <p:nvSpPr>
          <p:cNvPr id="7" name="Rectangle 6">
            <a:extLst>
              <a:ext uri="{FF2B5EF4-FFF2-40B4-BE49-F238E27FC236}">
                <a16:creationId xmlns:a16="http://schemas.microsoft.com/office/drawing/2014/main" id="{B09EEE8A-F442-4C27-A58F-1AFCDCB0AC3C}"/>
              </a:ext>
            </a:extLst>
          </p:cNvPr>
          <p:cNvSpPr/>
          <p:nvPr/>
        </p:nvSpPr>
        <p:spPr>
          <a:xfrm>
            <a:off x="8598481" y="4252834"/>
            <a:ext cx="746298" cy="307777"/>
          </a:xfrm>
          <a:prstGeom prst="rect">
            <a:avLst/>
          </a:prstGeom>
        </p:spPr>
        <p:txBody>
          <a:bodyPr wrap="square">
            <a:spAutoFit/>
          </a:bodyPr>
          <a:lstStyle/>
          <a:p>
            <a:r>
              <a:rPr lang="en-US" sz="1400" b="1" dirty="0"/>
              <a:t>Poly 14</a:t>
            </a:r>
          </a:p>
        </p:txBody>
      </p:sp>
      <p:sp>
        <p:nvSpPr>
          <p:cNvPr id="8" name="Rectangle 7">
            <a:extLst>
              <a:ext uri="{FF2B5EF4-FFF2-40B4-BE49-F238E27FC236}">
                <a16:creationId xmlns:a16="http://schemas.microsoft.com/office/drawing/2014/main" id="{2A275CA3-67AD-49A5-B851-14D12AC8DAE4}"/>
              </a:ext>
            </a:extLst>
          </p:cNvPr>
          <p:cNvSpPr/>
          <p:nvPr/>
        </p:nvSpPr>
        <p:spPr>
          <a:xfrm>
            <a:off x="6126480" y="2858551"/>
            <a:ext cx="746298" cy="307777"/>
          </a:xfrm>
          <a:prstGeom prst="rect">
            <a:avLst/>
          </a:prstGeom>
        </p:spPr>
        <p:txBody>
          <a:bodyPr wrap="square">
            <a:spAutoFit/>
          </a:bodyPr>
          <a:lstStyle/>
          <a:p>
            <a:r>
              <a:rPr lang="en-US" sz="1400" b="1" dirty="0"/>
              <a:t>Poly 12</a:t>
            </a:r>
          </a:p>
        </p:txBody>
      </p:sp>
      <p:sp>
        <p:nvSpPr>
          <p:cNvPr id="10" name="Rectangle 9">
            <a:extLst>
              <a:ext uri="{FF2B5EF4-FFF2-40B4-BE49-F238E27FC236}">
                <a16:creationId xmlns:a16="http://schemas.microsoft.com/office/drawing/2014/main" id="{FE83A90B-1218-4FE1-BDEF-47290746EA3B}"/>
              </a:ext>
            </a:extLst>
          </p:cNvPr>
          <p:cNvSpPr/>
          <p:nvPr/>
        </p:nvSpPr>
        <p:spPr>
          <a:xfrm>
            <a:off x="5603904" y="3781008"/>
            <a:ext cx="944418" cy="307777"/>
          </a:xfrm>
          <a:prstGeom prst="rect">
            <a:avLst/>
          </a:prstGeom>
        </p:spPr>
        <p:txBody>
          <a:bodyPr wrap="square">
            <a:spAutoFit/>
          </a:bodyPr>
          <a:lstStyle/>
          <a:p>
            <a:r>
              <a:rPr lang="en-US" sz="1400" b="1" dirty="0"/>
              <a:t>Poly 15</a:t>
            </a:r>
          </a:p>
        </p:txBody>
      </p:sp>
    </p:spTree>
    <p:extLst>
      <p:ext uri="{BB962C8B-B14F-4D97-AF65-F5344CB8AC3E}">
        <p14:creationId xmlns:p14="http://schemas.microsoft.com/office/powerpoint/2010/main" val="185250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322B7B-8CAD-41E8-B0EA-7D4607754A29}"/>
              </a:ext>
            </a:extLst>
          </p:cNvPr>
          <p:cNvSpPr txBox="1"/>
          <p:nvPr/>
        </p:nvSpPr>
        <p:spPr>
          <a:xfrm>
            <a:off x="4866304" y="2511521"/>
            <a:ext cx="2528321" cy="461665"/>
          </a:xfrm>
          <a:prstGeom prst="rect">
            <a:avLst/>
          </a:prstGeom>
          <a:noFill/>
        </p:spPr>
        <p:txBody>
          <a:bodyPr wrap="none" rtlCol="0">
            <a:spAutoFit/>
          </a:bodyPr>
          <a:lstStyle/>
          <a:p>
            <a:r>
              <a:rPr lang="en-US" sz="2400" dirty="0"/>
              <a:t>Summary (to Sally)</a:t>
            </a:r>
          </a:p>
        </p:txBody>
      </p:sp>
    </p:spTree>
    <p:extLst>
      <p:ext uri="{BB962C8B-B14F-4D97-AF65-F5344CB8AC3E}">
        <p14:creationId xmlns:p14="http://schemas.microsoft.com/office/powerpoint/2010/main" val="378253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300C-AC54-4A11-995F-F191D37AE3DE}"/>
              </a:ext>
            </a:extLst>
          </p:cNvPr>
          <p:cNvSpPr txBox="1"/>
          <p:nvPr/>
        </p:nvSpPr>
        <p:spPr>
          <a:xfrm>
            <a:off x="4866304" y="2511521"/>
            <a:ext cx="2306529" cy="461665"/>
          </a:xfrm>
          <a:prstGeom prst="rect">
            <a:avLst/>
          </a:prstGeom>
          <a:noFill/>
        </p:spPr>
        <p:txBody>
          <a:bodyPr wrap="none" rtlCol="0">
            <a:spAutoFit/>
          </a:bodyPr>
          <a:lstStyle/>
          <a:p>
            <a:r>
              <a:rPr lang="en-US" sz="2400" dirty="0"/>
              <a:t>Timing algorithm</a:t>
            </a:r>
          </a:p>
        </p:txBody>
      </p:sp>
    </p:spTree>
    <p:extLst>
      <p:ext uri="{BB962C8B-B14F-4D97-AF65-F5344CB8AC3E}">
        <p14:creationId xmlns:p14="http://schemas.microsoft.com/office/powerpoint/2010/main" val="1814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71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321555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103127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584775"/>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1884625871"/>
              </p:ext>
            </p:extLst>
          </p:nvPr>
        </p:nvGraphicFramePr>
        <p:xfrm>
          <a:off x="213360" y="1116878"/>
          <a:ext cx="11927840" cy="2387600"/>
        </p:xfrm>
        <a:graphic>
          <a:graphicData uri="http://schemas.openxmlformats.org/drawingml/2006/table">
            <a:tbl>
              <a:tblPr firstRow="1" bandRow="1">
                <a:tableStyleId>{5C22544A-7EE6-4342-B048-85BDC9FD1C3A}</a:tableStyleId>
              </a:tblPr>
              <a:tblGrid>
                <a:gridCol w="2611120">
                  <a:extLst>
                    <a:ext uri="{9D8B030D-6E8A-4147-A177-3AD203B41FA5}">
                      <a16:colId xmlns:a16="http://schemas.microsoft.com/office/drawing/2014/main" val="1712480633"/>
                    </a:ext>
                  </a:extLst>
                </a:gridCol>
                <a:gridCol w="1320800">
                  <a:extLst>
                    <a:ext uri="{9D8B030D-6E8A-4147-A177-3AD203B41FA5}">
                      <a16:colId xmlns:a16="http://schemas.microsoft.com/office/drawing/2014/main" val="2066439662"/>
                    </a:ext>
                  </a:extLst>
                </a:gridCol>
                <a:gridCol w="1706880">
                  <a:extLst>
                    <a:ext uri="{9D8B030D-6E8A-4147-A177-3AD203B41FA5}">
                      <a16:colId xmlns:a16="http://schemas.microsoft.com/office/drawing/2014/main" val="2230725312"/>
                    </a:ext>
                  </a:extLst>
                </a:gridCol>
                <a:gridCol w="1422400">
                  <a:extLst>
                    <a:ext uri="{9D8B030D-6E8A-4147-A177-3AD203B41FA5}">
                      <a16:colId xmlns:a16="http://schemas.microsoft.com/office/drawing/2014/main" val="413928441"/>
                    </a:ext>
                  </a:extLst>
                </a:gridCol>
                <a:gridCol w="1117600">
                  <a:extLst>
                    <a:ext uri="{9D8B030D-6E8A-4147-A177-3AD203B41FA5}">
                      <a16:colId xmlns:a16="http://schemas.microsoft.com/office/drawing/2014/main" val="881175282"/>
                    </a:ext>
                  </a:extLst>
                </a:gridCol>
                <a:gridCol w="1219200">
                  <a:extLst>
                    <a:ext uri="{9D8B030D-6E8A-4147-A177-3AD203B41FA5}">
                      <a16:colId xmlns:a16="http://schemas.microsoft.com/office/drawing/2014/main" val="475643923"/>
                    </a:ext>
                  </a:extLst>
                </a:gridCol>
                <a:gridCol w="1412240">
                  <a:extLst>
                    <a:ext uri="{9D8B030D-6E8A-4147-A177-3AD203B41FA5}">
                      <a16:colId xmlns:a16="http://schemas.microsoft.com/office/drawing/2014/main" val="393231430"/>
                    </a:ext>
                  </a:extLst>
                </a:gridCol>
                <a:gridCol w="111760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 (phenology)</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211510" y="807812"/>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13920345"/>
              </p:ext>
            </p:extLst>
          </p:nvPr>
        </p:nvGraphicFramePr>
        <p:xfrm>
          <a:off x="211510" y="4073865"/>
          <a:ext cx="11927840" cy="238760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1712480633"/>
                    </a:ext>
                  </a:extLst>
                </a:gridCol>
                <a:gridCol w="1696720">
                  <a:extLst>
                    <a:ext uri="{9D8B030D-6E8A-4147-A177-3AD203B41FA5}">
                      <a16:colId xmlns:a16="http://schemas.microsoft.com/office/drawing/2014/main" val="2066439662"/>
                    </a:ext>
                  </a:extLst>
                </a:gridCol>
                <a:gridCol w="1422400">
                  <a:extLst>
                    <a:ext uri="{9D8B030D-6E8A-4147-A177-3AD203B41FA5}">
                      <a16:colId xmlns:a16="http://schemas.microsoft.com/office/drawing/2014/main" val="2230725312"/>
                    </a:ext>
                  </a:extLst>
                </a:gridCol>
                <a:gridCol w="1300480">
                  <a:extLst>
                    <a:ext uri="{9D8B030D-6E8A-4147-A177-3AD203B41FA5}">
                      <a16:colId xmlns:a16="http://schemas.microsoft.com/office/drawing/2014/main" val="413928441"/>
                    </a:ext>
                  </a:extLst>
                </a:gridCol>
                <a:gridCol w="1066800">
                  <a:extLst>
                    <a:ext uri="{9D8B030D-6E8A-4147-A177-3AD203B41FA5}">
                      <a16:colId xmlns:a16="http://schemas.microsoft.com/office/drawing/2014/main" val="881175282"/>
                    </a:ext>
                  </a:extLst>
                </a:gridCol>
                <a:gridCol w="1310640">
                  <a:extLst>
                    <a:ext uri="{9D8B030D-6E8A-4147-A177-3AD203B41FA5}">
                      <a16:colId xmlns:a16="http://schemas.microsoft.com/office/drawing/2014/main" val="475643923"/>
                    </a:ext>
                  </a:extLst>
                </a:gridCol>
                <a:gridCol w="1402080">
                  <a:extLst>
                    <a:ext uri="{9D8B030D-6E8A-4147-A177-3AD203B41FA5}">
                      <a16:colId xmlns:a16="http://schemas.microsoft.com/office/drawing/2014/main" val="393231430"/>
                    </a:ext>
                  </a:extLst>
                </a:gridCol>
                <a:gridCol w="100584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 (phenology)</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211510" y="3704533"/>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46146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5492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63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122777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279958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541145" cy="461665"/>
          </a:xfrm>
          <a:prstGeom prst="rect">
            <a:avLst/>
          </a:prstGeom>
          <a:noFill/>
        </p:spPr>
        <p:txBody>
          <a:bodyPr wrap="none" rtlCol="0">
            <a:spAutoFit/>
          </a:bodyPr>
          <a:lstStyle/>
          <a:p>
            <a:r>
              <a:rPr lang="en-US" sz="2400" dirty="0" err="1"/>
              <a:t>Soymap</a:t>
            </a:r>
            <a:r>
              <a:rPr lang="en-US" sz="2400" dirty="0"/>
              <a:t> accuracies</a:t>
            </a:r>
          </a:p>
        </p:txBody>
      </p:sp>
    </p:spTree>
    <p:extLst>
      <p:ext uri="{BB962C8B-B14F-4D97-AF65-F5344CB8AC3E}">
        <p14:creationId xmlns:p14="http://schemas.microsoft.com/office/powerpoint/2010/main" val="3550068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584775"/>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The accuracies below are using the default seed and accuracy was calculated for all years, lumped</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2369546787"/>
              </p:ext>
            </p:extLst>
          </p:nvPr>
        </p:nvGraphicFramePr>
        <p:xfrm>
          <a:off x="1304715" y="1536008"/>
          <a:ext cx="9813558" cy="3937000"/>
        </p:xfrm>
        <a:graphic>
          <a:graphicData uri="http://schemas.openxmlformats.org/drawingml/2006/table">
            <a:tbl>
              <a:tblPr firstRow="1" bandRow="1">
                <a:tableStyleId>{5C22544A-7EE6-4342-B048-85BDC9FD1C3A}</a:tableStyleId>
              </a:tblPr>
              <a:tblGrid>
                <a:gridCol w="1827598">
                  <a:extLst>
                    <a:ext uri="{9D8B030D-6E8A-4147-A177-3AD203B41FA5}">
                      <a16:colId xmlns:a16="http://schemas.microsoft.com/office/drawing/2014/main" val="2552527731"/>
                    </a:ext>
                  </a:extLst>
                </a:gridCol>
                <a:gridCol w="1011567">
                  <a:extLst>
                    <a:ext uri="{9D8B030D-6E8A-4147-A177-3AD203B41FA5}">
                      <a16:colId xmlns:a16="http://schemas.microsoft.com/office/drawing/2014/main" val="2417900359"/>
                    </a:ext>
                  </a:extLst>
                </a:gridCol>
                <a:gridCol w="1676538">
                  <a:extLst>
                    <a:ext uri="{9D8B030D-6E8A-4147-A177-3AD203B41FA5}">
                      <a16:colId xmlns:a16="http://schemas.microsoft.com/office/drawing/2014/main" val="3328468525"/>
                    </a:ext>
                  </a:extLst>
                </a:gridCol>
                <a:gridCol w="1676538">
                  <a:extLst>
                    <a:ext uri="{9D8B030D-6E8A-4147-A177-3AD203B41FA5}">
                      <a16:colId xmlns:a16="http://schemas.microsoft.com/office/drawing/2014/main" val="3360875115"/>
                    </a:ext>
                  </a:extLst>
                </a:gridCol>
                <a:gridCol w="1587122">
                  <a:extLst>
                    <a:ext uri="{9D8B030D-6E8A-4147-A177-3AD203B41FA5}">
                      <a16:colId xmlns:a16="http://schemas.microsoft.com/office/drawing/2014/main" val="249242120"/>
                    </a:ext>
                  </a:extLst>
                </a:gridCol>
                <a:gridCol w="2034195">
                  <a:extLst>
                    <a:ext uri="{9D8B030D-6E8A-4147-A177-3AD203B41FA5}">
                      <a16:colId xmlns:a16="http://schemas.microsoft.com/office/drawing/2014/main" val="863233575"/>
                    </a:ext>
                  </a:extLst>
                </a:gridCol>
              </a:tblGrid>
              <a:tr h="0">
                <a:tc>
                  <a:txBody>
                    <a:bodyPr/>
                    <a:lstStyle/>
                    <a:p>
                      <a:endParaRPr lang="en-US" sz="1400" dirty="0"/>
                    </a:p>
                  </a:txBody>
                  <a:tcPr/>
                </a:tc>
                <a:tc>
                  <a:txBody>
                    <a:bodyPr/>
                    <a:lstStyle/>
                    <a:p>
                      <a:r>
                        <a:rPr lang="en-US" sz="1400" dirty="0"/>
                        <a:t>Class</a:t>
                      </a:r>
                    </a:p>
                  </a:txBody>
                  <a:tcPr/>
                </a:tc>
                <a:tc>
                  <a:txBody>
                    <a:bodyPr/>
                    <a:lstStyle/>
                    <a:p>
                      <a:r>
                        <a:rPr lang="en-US" sz="1400" b="1" dirty="0" err="1"/>
                        <a:t>Soymap</a:t>
                      </a:r>
                      <a:r>
                        <a:rPr lang="en-US" sz="1400" b="1" dirty="0"/>
                        <a:t> 6</a:t>
                      </a:r>
                    </a:p>
                  </a:txBody>
                  <a:tcPr/>
                </a:tc>
                <a:tc>
                  <a:txBody>
                    <a:bodyPr/>
                    <a:lstStyle/>
                    <a:p>
                      <a:r>
                        <a:rPr lang="en-US" sz="1400" dirty="0" err="1"/>
                        <a:t>Soymap</a:t>
                      </a:r>
                      <a:r>
                        <a:rPr lang="en-US" sz="1400" dirty="0"/>
                        <a:t> 7</a:t>
                      </a:r>
                    </a:p>
                  </a:txBody>
                  <a:tcPr/>
                </a:tc>
                <a:tc>
                  <a:txBody>
                    <a:bodyPr/>
                    <a:lstStyle/>
                    <a:p>
                      <a:r>
                        <a:rPr lang="en-US" sz="1400" b="1" dirty="0" err="1"/>
                        <a:t>Soymap</a:t>
                      </a:r>
                      <a:r>
                        <a:rPr lang="en-US" sz="1400" b="1" dirty="0"/>
                        <a:t> 10</a:t>
                      </a:r>
                    </a:p>
                  </a:txBody>
                  <a:tcPr/>
                </a:tc>
                <a:tc>
                  <a:txBody>
                    <a:bodyPr/>
                    <a:lstStyle/>
                    <a:p>
                      <a:r>
                        <a:rPr lang="en-US" sz="1400" b="1" dirty="0" err="1"/>
                        <a:t>Soymap</a:t>
                      </a:r>
                      <a:r>
                        <a:rPr lang="en-US" sz="1400" b="1" dirty="0"/>
                        <a:t> 11</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b="0" dirty="0" err="1"/>
                        <a:t>Agsat</a:t>
                      </a:r>
                      <a:endParaRPr lang="en-US" sz="1400" b="0" dirty="0"/>
                    </a:p>
                  </a:txBody>
                  <a:tcPr/>
                </a:tc>
                <a:tc>
                  <a:txBody>
                    <a:bodyPr/>
                    <a:lstStyle/>
                    <a:p>
                      <a:r>
                        <a:rPr lang="en-US" sz="1400" dirty="0" err="1"/>
                        <a:t>Agsat</a:t>
                      </a:r>
                      <a:endParaRPr lang="en-US" sz="1400" dirty="0"/>
                    </a:p>
                  </a:txBody>
                  <a:tcPr/>
                </a:tc>
                <a:tc>
                  <a:txBody>
                    <a:bodyPr/>
                    <a:lstStyle/>
                    <a:p>
                      <a:r>
                        <a:rPr lang="en-US" sz="1400" b="0" dirty="0" err="1"/>
                        <a:t>Agsat</a:t>
                      </a:r>
                      <a:endParaRPr lang="en-US" sz="1400" b="0" dirty="0"/>
                    </a:p>
                  </a:txBody>
                  <a:tcPr/>
                </a:tc>
                <a:tc>
                  <a:txBody>
                    <a:bodyPr/>
                    <a:lstStyle/>
                    <a:p>
                      <a:r>
                        <a:rPr lang="en-US" sz="1400" b="0" dirty="0" err="1"/>
                        <a:t>Agsat</a:t>
                      </a:r>
                      <a:endParaRPr lang="en-US" sz="1400" b="0"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b="0" dirty="0"/>
                        <a:t>Aqua EVI, Dec to June</a:t>
                      </a:r>
                    </a:p>
                  </a:txBody>
                  <a:tcPr/>
                </a:tc>
                <a:tc>
                  <a:txBody>
                    <a:bodyPr/>
                    <a:lstStyle/>
                    <a:p>
                      <a:r>
                        <a:rPr lang="en-US" sz="1400" dirty="0"/>
                        <a:t>Phenology</a:t>
                      </a:r>
                    </a:p>
                  </a:txBody>
                  <a:tcPr/>
                </a:tc>
                <a:tc>
                  <a:txBody>
                    <a:bodyPr/>
                    <a:lstStyle/>
                    <a:p>
                      <a:r>
                        <a:rPr lang="en-US" sz="1400" b="0" dirty="0"/>
                        <a:t>Phenology + aqua + terra EVI, smoothed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 aqua + terra EVI, smoothed</a:t>
                      </a:r>
                    </a:p>
                    <a:p>
                      <a:endParaRPr lang="en-US" sz="1400" b="0" dirty="0"/>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b="0" dirty="0"/>
                        <a:t>79.7</a:t>
                      </a:r>
                    </a:p>
                  </a:txBody>
                  <a:tcPr/>
                </a:tc>
                <a:tc>
                  <a:txBody>
                    <a:bodyPr/>
                    <a:lstStyle/>
                    <a:p>
                      <a:r>
                        <a:rPr lang="en-US" sz="1400" dirty="0"/>
                        <a:t>81.8</a:t>
                      </a:r>
                    </a:p>
                  </a:txBody>
                  <a:tcPr/>
                </a:tc>
                <a:tc>
                  <a:txBody>
                    <a:bodyPr/>
                    <a:lstStyle/>
                    <a:p>
                      <a:r>
                        <a:rPr lang="en-US" sz="1400" b="0" dirty="0"/>
                        <a:t>82.5</a:t>
                      </a:r>
                    </a:p>
                  </a:txBody>
                  <a:tcPr/>
                </a:tc>
                <a:tc>
                  <a:txBody>
                    <a:bodyPr/>
                    <a:lstStyle/>
                    <a:p>
                      <a:r>
                        <a:rPr lang="en-US" sz="1400" b="0"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b="0" dirty="0"/>
                        <a:t>0.51</a:t>
                      </a:r>
                    </a:p>
                  </a:txBody>
                  <a:tcPr/>
                </a:tc>
                <a:tc>
                  <a:txBody>
                    <a:bodyPr/>
                    <a:lstStyle/>
                    <a:p>
                      <a:r>
                        <a:rPr lang="en-US" sz="1400" dirty="0"/>
                        <a:t>0.58</a:t>
                      </a:r>
                    </a:p>
                  </a:txBody>
                  <a:tcPr/>
                </a:tc>
                <a:tc>
                  <a:txBody>
                    <a:bodyPr/>
                    <a:lstStyle/>
                    <a:p>
                      <a:r>
                        <a:rPr lang="en-US" sz="1400" b="0" dirty="0"/>
                        <a:t>0.59</a:t>
                      </a:r>
                    </a:p>
                  </a:txBody>
                  <a:tcPr/>
                </a:tc>
                <a:tc>
                  <a:txBody>
                    <a:bodyPr/>
                    <a:lstStyle/>
                    <a:p>
                      <a:r>
                        <a:rPr lang="en-US" sz="1400" b="0" dirty="0"/>
                        <a:t>0.67</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0.84</a:t>
                      </a:r>
                    </a:p>
                  </a:txBody>
                  <a:tcPr/>
                </a:tc>
                <a:tc>
                  <a:txBody>
                    <a:bodyPr/>
                    <a:lstStyle/>
                    <a:p>
                      <a:r>
                        <a:rPr lang="en-US" sz="1400" dirty="0"/>
                        <a:t>0.86</a:t>
                      </a:r>
                    </a:p>
                  </a:txBody>
                  <a:tcPr/>
                </a:tc>
                <a:tc>
                  <a:txBody>
                    <a:bodyPr/>
                    <a:lstStyle/>
                    <a:p>
                      <a:r>
                        <a:rPr lang="en-US" sz="1400" b="0" dirty="0"/>
                        <a:t>0.86</a:t>
                      </a:r>
                    </a:p>
                  </a:txBody>
                  <a:tcPr/>
                </a:tc>
                <a:tc>
                  <a:txBody>
                    <a:bodyPr/>
                    <a:lstStyle/>
                    <a:p>
                      <a:r>
                        <a:rPr lang="en-US" sz="1400" b="0"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0.47</a:t>
                      </a:r>
                    </a:p>
                  </a:txBody>
                  <a:tcPr/>
                </a:tc>
                <a:tc>
                  <a:txBody>
                    <a:bodyPr/>
                    <a:lstStyle/>
                    <a:p>
                      <a:r>
                        <a:rPr lang="en-US" sz="1400" dirty="0"/>
                        <a:t>0.57</a:t>
                      </a:r>
                    </a:p>
                  </a:txBody>
                  <a:tcPr/>
                </a:tc>
                <a:tc>
                  <a:txBody>
                    <a:bodyPr/>
                    <a:lstStyle/>
                    <a:p>
                      <a:r>
                        <a:rPr lang="en-US" sz="1400" b="0" dirty="0"/>
                        <a:t>0.65</a:t>
                      </a:r>
                    </a:p>
                  </a:txBody>
                  <a:tcPr/>
                </a:tc>
                <a:tc>
                  <a:txBody>
                    <a:bodyPr/>
                    <a:lstStyle/>
                    <a:p>
                      <a:r>
                        <a:rPr lang="en-US" sz="1400" b="0" dirty="0"/>
                        <a:t>0.67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b="0" dirty="0"/>
                        <a:t>0.33</a:t>
                      </a:r>
                    </a:p>
                  </a:txBody>
                  <a:tcPr/>
                </a:tc>
                <a:tc>
                  <a:txBody>
                    <a:bodyPr/>
                    <a:lstStyle/>
                    <a:p>
                      <a:r>
                        <a:rPr lang="en-US" sz="1400" dirty="0"/>
                        <a:t>0.44</a:t>
                      </a:r>
                    </a:p>
                  </a:txBody>
                  <a:tcPr/>
                </a:tc>
                <a:tc>
                  <a:txBody>
                    <a:bodyPr/>
                    <a:lstStyle/>
                    <a:p>
                      <a:r>
                        <a:rPr lang="en-US" sz="1400" b="0" dirty="0"/>
                        <a:t>0.44</a:t>
                      </a:r>
                    </a:p>
                  </a:txBody>
                  <a:tcPr/>
                </a:tc>
                <a:tc>
                  <a:txBody>
                    <a:bodyPr/>
                    <a:lstStyle/>
                    <a:p>
                      <a:r>
                        <a:rPr lang="en-US" sz="1400" b="0" dirty="0"/>
                        <a:t>0.28</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0.92</a:t>
                      </a:r>
                    </a:p>
                  </a:txBody>
                  <a:tcPr/>
                </a:tc>
                <a:tc>
                  <a:txBody>
                    <a:bodyPr/>
                    <a:lstStyle/>
                    <a:p>
                      <a:r>
                        <a:rPr lang="en-US" sz="1400" dirty="0"/>
                        <a:t>0.92</a:t>
                      </a:r>
                    </a:p>
                  </a:txBody>
                  <a:tcPr/>
                </a:tc>
                <a:tc>
                  <a:txBody>
                    <a:bodyPr/>
                    <a:lstStyle/>
                    <a:p>
                      <a:r>
                        <a:rPr lang="en-US" sz="1400" b="0" dirty="0"/>
                        <a:t>0.92</a:t>
                      </a:r>
                    </a:p>
                  </a:txBody>
                  <a:tcPr/>
                </a:tc>
                <a:tc>
                  <a:txBody>
                    <a:bodyPr/>
                    <a:lstStyle/>
                    <a:p>
                      <a:r>
                        <a:rPr lang="en-US" sz="1400" b="0" dirty="0"/>
                        <a:t>0.96</a:t>
                      </a:r>
                    </a:p>
                  </a:txBody>
                  <a:tcPr/>
                </a:tc>
                <a:extLst>
                  <a:ext uri="{0D108BD9-81ED-4DB2-BD59-A6C34878D82A}">
                    <a16:rowId xmlns:a16="http://schemas.microsoft.com/office/drawing/2014/main" val="3561370818"/>
                  </a:ext>
                </a:extLst>
              </a:tr>
              <a:tr h="2692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0.31</a:t>
                      </a:r>
                    </a:p>
                  </a:txBody>
                  <a:tcPr/>
                </a:tc>
                <a:tc>
                  <a:txBody>
                    <a:bodyPr/>
                    <a:lstStyle/>
                    <a:p>
                      <a:r>
                        <a:rPr lang="en-US" sz="1400" dirty="0"/>
                        <a:t>0.4</a:t>
                      </a:r>
                    </a:p>
                  </a:txBody>
                  <a:tcPr/>
                </a:tc>
                <a:tc>
                  <a:txBody>
                    <a:bodyPr/>
                    <a:lstStyle/>
                    <a:p>
                      <a:r>
                        <a:rPr lang="en-US" sz="1400" b="0" dirty="0"/>
                        <a:t>0.44</a:t>
                      </a:r>
                    </a:p>
                  </a:txBody>
                  <a:tcPr/>
                </a:tc>
                <a:tc>
                  <a:txBody>
                    <a:bodyPr/>
                    <a:lstStyle/>
                    <a:p>
                      <a:r>
                        <a:rPr lang="en-US" sz="1400" b="0" dirty="0"/>
                        <a:t>0.37</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2368249299"/>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79.7</a:t>
                      </a:r>
                    </a:p>
                  </a:txBody>
                  <a:tcPr/>
                </a:tc>
                <a:tc>
                  <a:txBody>
                    <a:bodyPr/>
                    <a:lstStyle/>
                    <a:p>
                      <a:r>
                        <a:rPr lang="en-US" dirty="0"/>
                        <a:t>0.51</a:t>
                      </a:r>
                    </a:p>
                  </a:txBody>
                  <a:tcPr/>
                </a:tc>
                <a:tc>
                  <a:txBody>
                    <a:bodyPr/>
                    <a:lstStyle/>
                    <a:p>
                      <a:r>
                        <a:rPr lang="en-US" dirty="0"/>
                        <a:t>0.84</a:t>
                      </a:r>
                    </a:p>
                  </a:txBody>
                  <a:tcPr/>
                </a:tc>
                <a:tc>
                  <a:txBody>
                    <a:bodyPr/>
                    <a:lstStyle/>
                    <a:p>
                      <a:r>
                        <a:rPr lang="en-US" dirty="0"/>
                        <a:t>0.47</a:t>
                      </a:r>
                    </a:p>
                  </a:txBody>
                  <a:tcPr/>
                </a:tc>
                <a:tc>
                  <a:txBody>
                    <a:bodyPr/>
                    <a:lstStyle/>
                    <a:p>
                      <a:r>
                        <a:rPr lang="en-US" dirty="0"/>
                        <a:t>0.33</a:t>
                      </a:r>
                    </a:p>
                  </a:txBody>
                  <a:tcPr/>
                </a:tc>
                <a:tc>
                  <a:txBody>
                    <a:bodyPr/>
                    <a:lstStyle/>
                    <a:p>
                      <a:r>
                        <a:rPr lang="en-US" dirty="0"/>
                        <a:t>0.92</a:t>
                      </a:r>
                    </a:p>
                  </a:txBody>
                  <a:tcPr/>
                </a:tc>
                <a:tc>
                  <a:txBody>
                    <a:bodyPr/>
                    <a:lstStyle/>
                    <a:p>
                      <a:r>
                        <a:rPr lang="en-US" dirty="0"/>
                        <a:t>0.31</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80.4</a:t>
                      </a:r>
                    </a:p>
                  </a:txBody>
                  <a:tcPr/>
                </a:tc>
                <a:tc>
                  <a:txBody>
                    <a:bodyPr/>
                    <a:lstStyle/>
                    <a:p>
                      <a:r>
                        <a:rPr lang="en-US" dirty="0"/>
                        <a:t>0.53</a:t>
                      </a:r>
                    </a:p>
                  </a:txBody>
                  <a:tcPr/>
                </a:tc>
                <a:tc>
                  <a:txBody>
                    <a:bodyPr/>
                    <a:lstStyle/>
                    <a:p>
                      <a:r>
                        <a:rPr lang="en-US" dirty="0"/>
                        <a:t>0.85</a:t>
                      </a:r>
                    </a:p>
                  </a:txBody>
                  <a:tcPr/>
                </a:tc>
                <a:tc>
                  <a:txBody>
                    <a:bodyPr/>
                    <a:lstStyle/>
                    <a:p>
                      <a:r>
                        <a:rPr lang="en-US" dirty="0"/>
                        <a:t>0.45</a:t>
                      </a:r>
                    </a:p>
                  </a:txBody>
                  <a:tcPr/>
                </a:tc>
                <a:tc>
                  <a:txBody>
                    <a:bodyPr/>
                    <a:lstStyle/>
                    <a:p>
                      <a:r>
                        <a:rPr lang="en-US" dirty="0"/>
                        <a:t>0.34</a:t>
                      </a:r>
                    </a:p>
                  </a:txBody>
                  <a:tcPr/>
                </a:tc>
                <a:tc>
                  <a:txBody>
                    <a:bodyPr/>
                    <a:lstStyle/>
                    <a:p>
                      <a:r>
                        <a:rPr lang="en-US" dirty="0"/>
                        <a:t>0.92</a:t>
                      </a:r>
                    </a:p>
                  </a:txBody>
                  <a:tcPr/>
                </a:tc>
                <a:tc>
                  <a:txBody>
                    <a:bodyPr/>
                    <a:lstStyle/>
                    <a:p>
                      <a:r>
                        <a:rPr lang="en-US" dirty="0"/>
                        <a:t>0.32</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80.9</a:t>
                      </a:r>
                    </a:p>
                  </a:txBody>
                  <a:tcPr/>
                </a:tc>
                <a:tc>
                  <a:txBody>
                    <a:bodyPr/>
                    <a:lstStyle/>
                    <a:p>
                      <a:r>
                        <a:rPr lang="en-US" dirty="0"/>
                        <a:t>0.61</a:t>
                      </a:r>
                    </a:p>
                  </a:txBody>
                  <a:tcPr/>
                </a:tc>
                <a:tc>
                  <a:txBody>
                    <a:bodyPr/>
                    <a:lstStyle/>
                    <a:p>
                      <a:r>
                        <a:rPr lang="en-US" dirty="0"/>
                        <a:t>0.84</a:t>
                      </a:r>
                    </a:p>
                  </a:txBody>
                  <a:tcPr/>
                </a:tc>
                <a:tc>
                  <a:txBody>
                    <a:bodyPr/>
                    <a:lstStyle/>
                    <a:p>
                      <a:r>
                        <a:rPr lang="en-US" dirty="0"/>
                        <a:t>0.50</a:t>
                      </a:r>
                    </a:p>
                  </a:txBody>
                  <a:tcPr/>
                </a:tc>
                <a:tc>
                  <a:txBody>
                    <a:bodyPr/>
                    <a:lstStyle/>
                    <a:p>
                      <a:r>
                        <a:rPr lang="en-US" dirty="0"/>
                        <a:t>0.28</a:t>
                      </a:r>
                    </a:p>
                  </a:txBody>
                  <a:tcPr/>
                </a:tc>
                <a:tc>
                  <a:txBody>
                    <a:bodyPr/>
                    <a:lstStyle/>
                    <a:p>
                      <a:r>
                        <a:rPr lang="en-US" dirty="0"/>
                        <a:t>0.94</a:t>
                      </a:r>
                    </a:p>
                  </a:txBody>
                  <a:tcPr/>
                </a:tc>
                <a:tc>
                  <a:txBody>
                    <a:bodyPr/>
                    <a:lstStyle/>
                    <a:p>
                      <a:r>
                        <a:rPr lang="en-US" dirty="0"/>
                        <a:t>0.40</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81.8</a:t>
                      </a:r>
                    </a:p>
                  </a:txBody>
                  <a:tcPr/>
                </a:tc>
                <a:tc>
                  <a:txBody>
                    <a:bodyPr/>
                    <a:lstStyle/>
                    <a:p>
                      <a:r>
                        <a:rPr lang="en-US" dirty="0"/>
                        <a:t>0.65</a:t>
                      </a:r>
                    </a:p>
                  </a:txBody>
                  <a:tcPr/>
                </a:tc>
                <a:tc>
                  <a:txBody>
                    <a:bodyPr/>
                    <a:lstStyle/>
                    <a:p>
                      <a:r>
                        <a:rPr lang="en-US" dirty="0"/>
                        <a:t>0.84</a:t>
                      </a:r>
                    </a:p>
                  </a:txBody>
                  <a:tcPr/>
                </a:tc>
                <a:tc>
                  <a:txBody>
                    <a:bodyPr/>
                    <a:lstStyle/>
                    <a:p>
                      <a:r>
                        <a:rPr lang="en-US" dirty="0"/>
                        <a:t>0.53</a:t>
                      </a:r>
                    </a:p>
                  </a:txBody>
                  <a:tcPr/>
                </a:tc>
                <a:tc>
                  <a:txBody>
                    <a:bodyPr/>
                    <a:lstStyle/>
                    <a:p>
                      <a:r>
                        <a:rPr lang="en-US" dirty="0"/>
                        <a:t>0.34</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80.0</a:t>
                      </a:r>
                    </a:p>
                  </a:txBody>
                  <a:tcPr/>
                </a:tc>
                <a:tc>
                  <a:txBody>
                    <a:bodyPr/>
                    <a:lstStyle/>
                    <a:p>
                      <a:r>
                        <a:rPr lang="en-US" dirty="0"/>
                        <a:t>0.54</a:t>
                      </a:r>
                    </a:p>
                  </a:txBody>
                  <a:tcPr/>
                </a:tc>
                <a:tc>
                  <a:txBody>
                    <a:bodyPr/>
                    <a:lstStyle/>
                    <a:p>
                      <a:r>
                        <a:rPr lang="en-US" dirty="0"/>
                        <a:t>0.84</a:t>
                      </a:r>
                    </a:p>
                  </a:txBody>
                  <a:tcPr/>
                </a:tc>
                <a:tc>
                  <a:txBody>
                    <a:bodyPr/>
                    <a:lstStyle/>
                    <a:p>
                      <a:r>
                        <a:rPr lang="en-US" dirty="0"/>
                        <a:t>0.41</a:t>
                      </a:r>
                    </a:p>
                  </a:txBody>
                  <a:tcPr/>
                </a:tc>
                <a:tc>
                  <a:txBody>
                    <a:bodyPr/>
                    <a:lstStyle/>
                    <a:p>
                      <a:r>
                        <a:rPr lang="en-US" dirty="0"/>
                        <a:t>0.32</a:t>
                      </a:r>
                    </a:p>
                  </a:txBody>
                  <a:tcPr/>
                </a:tc>
                <a:tc>
                  <a:txBody>
                    <a:bodyPr/>
                    <a:lstStyle/>
                    <a:p>
                      <a:r>
                        <a:rPr lang="en-US" dirty="0"/>
                        <a:t>0.93</a:t>
                      </a:r>
                    </a:p>
                  </a:txBody>
                  <a:tcPr/>
                </a:tc>
                <a:tc>
                  <a:txBody>
                    <a:bodyPr/>
                    <a:lstStyle/>
                    <a:p>
                      <a:r>
                        <a:rPr lang="en-US" dirty="0"/>
                        <a:t>0.28</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81.5</a:t>
                      </a:r>
                    </a:p>
                  </a:txBody>
                  <a:tcPr/>
                </a:tc>
                <a:tc>
                  <a:txBody>
                    <a:bodyPr/>
                    <a:lstStyle/>
                    <a:p>
                      <a:r>
                        <a:rPr lang="en-US" dirty="0"/>
                        <a:t>0.61</a:t>
                      </a:r>
                    </a:p>
                  </a:txBody>
                  <a:tcPr/>
                </a:tc>
                <a:tc>
                  <a:txBody>
                    <a:bodyPr/>
                    <a:lstStyle/>
                    <a:p>
                      <a:r>
                        <a:rPr lang="en-US" dirty="0"/>
                        <a:t>0.84</a:t>
                      </a:r>
                    </a:p>
                  </a:txBody>
                  <a:tcPr/>
                </a:tc>
                <a:tc>
                  <a:txBody>
                    <a:bodyPr/>
                    <a:lstStyle/>
                    <a:p>
                      <a:r>
                        <a:rPr lang="en-US" dirty="0"/>
                        <a:t>0.58</a:t>
                      </a:r>
                    </a:p>
                  </a:txBody>
                  <a:tcPr/>
                </a:tc>
                <a:tc>
                  <a:txBody>
                    <a:bodyPr/>
                    <a:lstStyle/>
                    <a:p>
                      <a:r>
                        <a:rPr lang="en-US" dirty="0"/>
                        <a:t>0.30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80.4</a:t>
                      </a:r>
                    </a:p>
                  </a:txBody>
                  <a:tcPr/>
                </a:tc>
                <a:tc>
                  <a:txBody>
                    <a:bodyPr/>
                    <a:lstStyle/>
                    <a:p>
                      <a:r>
                        <a:rPr lang="en-US" dirty="0"/>
                        <a:t>0.57</a:t>
                      </a:r>
                    </a:p>
                  </a:txBody>
                  <a:tcPr/>
                </a:tc>
                <a:tc>
                  <a:txBody>
                    <a:bodyPr/>
                    <a:lstStyle/>
                    <a:p>
                      <a:r>
                        <a:rPr lang="en-US" dirty="0"/>
                        <a:t>0.84</a:t>
                      </a:r>
                    </a:p>
                  </a:txBody>
                  <a:tcPr/>
                </a:tc>
                <a:tc>
                  <a:txBody>
                    <a:bodyPr/>
                    <a:lstStyle/>
                    <a:p>
                      <a:r>
                        <a:rPr lang="en-US" dirty="0"/>
                        <a:t>0.44</a:t>
                      </a:r>
                    </a:p>
                  </a:txBody>
                  <a:tcPr/>
                </a:tc>
                <a:tc>
                  <a:txBody>
                    <a:bodyPr/>
                    <a:lstStyle/>
                    <a:p>
                      <a:r>
                        <a:rPr lang="en-US" dirty="0"/>
                        <a:t>0.28</a:t>
                      </a:r>
                    </a:p>
                  </a:txBody>
                  <a:tcPr/>
                </a:tc>
                <a:tc>
                  <a:txBody>
                    <a:bodyPr/>
                    <a:lstStyle/>
                    <a:p>
                      <a:r>
                        <a:rPr lang="en-US" dirty="0"/>
                        <a:t>0.93</a:t>
                      </a:r>
                    </a:p>
                  </a:txBody>
                  <a:tcPr/>
                </a:tc>
                <a:tc>
                  <a:txBody>
                    <a:bodyPr/>
                    <a:lstStyle/>
                    <a:p>
                      <a:r>
                        <a:rPr lang="en-US" dirty="0"/>
                        <a:t>0.46</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81.8</a:t>
                      </a:r>
                    </a:p>
                  </a:txBody>
                  <a:tcPr/>
                </a:tc>
                <a:tc>
                  <a:txBody>
                    <a:bodyPr/>
                    <a:lstStyle/>
                    <a:p>
                      <a:r>
                        <a:rPr lang="en-US" dirty="0"/>
                        <a:t>0.62</a:t>
                      </a:r>
                    </a:p>
                  </a:txBody>
                  <a:tcPr/>
                </a:tc>
                <a:tc>
                  <a:txBody>
                    <a:bodyPr/>
                    <a:lstStyle/>
                    <a:p>
                      <a:r>
                        <a:rPr lang="en-US" dirty="0"/>
                        <a:t>0.85</a:t>
                      </a:r>
                    </a:p>
                  </a:txBody>
                  <a:tcPr/>
                </a:tc>
                <a:tc>
                  <a:txBody>
                    <a:bodyPr/>
                    <a:lstStyle/>
                    <a:p>
                      <a:r>
                        <a:rPr lang="en-US" dirty="0"/>
                        <a:t>0.5</a:t>
                      </a:r>
                    </a:p>
                  </a:txBody>
                  <a:tcPr/>
                </a:tc>
                <a:tc>
                  <a:txBody>
                    <a:bodyPr/>
                    <a:lstStyle/>
                    <a:p>
                      <a:r>
                        <a:rPr lang="en-US" dirty="0"/>
                        <a:t>0.36</a:t>
                      </a:r>
                    </a:p>
                  </a:txBody>
                  <a:tcPr/>
                </a:tc>
                <a:tc>
                  <a:txBody>
                    <a:bodyPr/>
                    <a:lstStyle/>
                    <a:p>
                      <a:r>
                        <a:rPr lang="en-US" dirty="0"/>
                        <a:t>0.94</a:t>
                      </a:r>
                    </a:p>
                  </a:txBody>
                  <a:tcPr/>
                </a:tc>
                <a:tc>
                  <a:txBody>
                    <a:bodyPr/>
                    <a:lstStyle/>
                    <a:p>
                      <a:r>
                        <a:rPr lang="en-US" dirty="0"/>
                        <a:t>0.33</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79.7</a:t>
                      </a:r>
                    </a:p>
                  </a:txBody>
                  <a:tcPr/>
                </a:tc>
                <a:tc>
                  <a:txBody>
                    <a:bodyPr/>
                    <a:lstStyle/>
                    <a:p>
                      <a:r>
                        <a:rPr lang="en-US" dirty="0"/>
                        <a:t>0.51</a:t>
                      </a:r>
                    </a:p>
                  </a:txBody>
                  <a:tcPr/>
                </a:tc>
                <a:tc>
                  <a:txBody>
                    <a:bodyPr/>
                    <a:lstStyle/>
                    <a:p>
                      <a:r>
                        <a:rPr lang="en-US" dirty="0"/>
                        <a:t>0.83</a:t>
                      </a:r>
                    </a:p>
                  </a:txBody>
                  <a:tcPr/>
                </a:tc>
                <a:tc>
                  <a:txBody>
                    <a:bodyPr/>
                    <a:lstStyle/>
                    <a:p>
                      <a:r>
                        <a:rPr lang="en-US" dirty="0"/>
                        <a:t>0.47</a:t>
                      </a:r>
                    </a:p>
                  </a:txBody>
                  <a:tcPr/>
                </a:tc>
                <a:tc>
                  <a:txBody>
                    <a:bodyPr/>
                    <a:lstStyle/>
                    <a:p>
                      <a:r>
                        <a:rPr lang="en-US" dirty="0"/>
                        <a:t>0.26</a:t>
                      </a:r>
                    </a:p>
                  </a:txBody>
                  <a:tcPr/>
                </a:tc>
                <a:tc>
                  <a:txBody>
                    <a:bodyPr/>
                    <a:lstStyle/>
                    <a:p>
                      <a:r>
                        <a:rPr lang="en-US" dirty="0"/>
                        <a:t>0.93</a:t>
                      </a:r>
                    </a:p>
                  </a:txBody>
                  <a:tcPr/>
                </a:tc>
                <a:tc>
                  <a:txBody>
                    <a:bodyPr/>
                    <a:lstStyle/>
                    <a:p>
                      <a:r>
                        <a:rPr lang="en-US" dirty="0"/>
                        <a:t>0.34</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81.2</a:t>
                      </a:r>
                    </a:p>
                  </a:txBody>
                  <a:tcPr/>
                </a:tc>
                <a:tc>
                  <a:txBody>
                    <a:bodyPr/>
                    <a:lstStyle/>
                    <a:p>
                      <a:r>
                        <a:rPr lang="en-US" dirty="0"/>
                        <a:t>0.58</a:t>
                      </a:r>
                    </a:p>
                  </a:txBody>
                  <a:tcPr/>
                </a:tc>
                <a:tc>
                  <a:txBody>
                    <a:bodyPr/>
                    <a:lstStyle/>
                    <a:p>
                      <a:r>
                        <a:rPr lang="en-US" dirty="0"/>
                        <a:t>0.85</a:t>
                      </a:r>
                    </a:p>
                  </a:txBody>
                  <a:tcPr/>
                </a:tc>
                <a:tc>
                  <a:txBody>
                    <a:bodyPr/>
                    <a:lstStyle/>
                    <a:p>
                      <a:r>
                        <a:rPr lang="en-US" dirty="0"/>
                        <a:t>0.44</a:t>
                      </a:r>
                    </a:p>
                  </a:txBody>
                  <a:tcPr/>
                </a:tc>
                <a:tc>
                  <a:txBody>
                    <a:bodyPr/>
                    <a:lstStyle/>
                    <a:p>
                      <a:r>
                        <a:rPr lang="en-US" dirty="0"/>
                        <a:t>0.33</a:t>
                      </a:r>
                    </a:p>
                  </a:txBody>
                  <a:tcPr/>
                </a:tc>
                <a:tc>
                  <a:txBody>
                    <a:bodyPr/>
                    <a:lstStyle/>
                    <a:p>
                      <a:r>
                        <a:rPr lang="en-US" dirty="0"/>
                        <a:t>0.93</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80.7</a:t>
                      </a:r>
                    </a:p>
                  </a:txBody>
                  <a:tcPr/>
                </a:tc>
                <a:tc>
                  <a:txBody>
                    <a:bodyPr/>
                    <a:lstStyle/>
                    <a:p>
                      <a:r>
                        <a:rPr lang="en-US" b="1" dirty="0"/>
                        <a:t>0.57</a:t>
                      </a:r>
                    </a:p>
                  </a:txBody>
                  <a:tcPr/>
                </a:tc>
                <a:tc>
                  <a:txBody>
                    <a:bodyPr/>
                    <a:lstStyle/>
                    <a:p>
                      <a:r>
                        <a:rPr lang="en-US" b="1" dirty="0"/>
                        <a:t>0.84</a:t>
                      </a:r>
                    </a:p>
                  </a:txBody>
                  <a:tcPr/>
                </a:tc>
                <a:tc>
                  <a:txBody>
                    <a:bodyPr/>
                    <a:lstStyle/>
                    <a:p>
                      <a:r>
                        <a:rPr lang="en-US" b="1" dirty="0"/>
                        <a:t>0.48</a:t>
                      </a:r>
                    </a:p>
                  </a:txBody>
                  <a:tcPr/>
                </a:tc>
                <a:tc>
                  <a:txBody>
                    <a:bodyPr/>
                    <a:lstStyle/>
                    <a:p>
                      <a:r>
                        <a:rPr lang="en-US" b="1" dirty="0"/>
                        <a:t>0.31</a:t>
                      </a:r>
                    </a:p>
                  </a:txBody>
                  <a:tcPr/>
                </a:tc>
                <a:tc>
                  <a:txBody>
                    <a:bodyPr/>
                    <a:lstStyle/>
                    <a:p>
                      <a:r>
                        <a:rPr lang="en-US" b="1" dirty="0"/>
                        <a:t>0.93</a:t>
                      </a:r>
                    </a:p>
                  </a:txBody>
                  <a:tcPr/>
                </a:tc>
                <a:tc>
                  <a:txBody>
                    <a:bodyPr/>
                    <a:lstStyle/>
                    <a:p>
                      <a:r>
                        <a:rPr lang="en-US" b="1" dirty="0"/>
                        <a:t>0.37</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0.82</a:t>
                      </a:r>
                    </a:p>
                  </a:txBody>
                  <a:tcPr/>
                </a:tc>
                <a:tc>
                  <a:txBody>
                    <a:bodyPr/>
                    <a:lstStyle/>
                    <a:p>
                      <a:r>
                        <a:rPr lang="en-US" b="1" dirty="0"/>
                        <a:t>0.05</a:t>
                      </a:r>
                    </a:p>
                  </a:txBody>
                  <a:tcPr/>
                </a:tc>
                <a:tc>
                  <a:txBody>
                    <a:bodyPr/>
                    <a:lstStyle/>
                    <a:p>
                      <a:r>
                        <a:rPr lang="en-US" b="1" dirty="0"/>
                        <a:t>0.01</a:t>
                      </a:r>
                    </a:p>
                  </a:txBody>
                  <a:tcPr/>
                </a:tc>
                <a:tc>
                  <a:txBody>
                    <a:bodyPr/>
                    <a:lstStyle/>
                    <a:p>
                      <a:r>
                        <a:rPr lang="en-US" b="1" dirty="0"/>
                        <a:t>0.05</a:t>
                      </a:r>
                    </a:p>
                  </a:txBody>
                  <a:tcPr/>
                </a:tc>
                <a:tc>
                  <a:txBody>
                    <a:bodyPr/>
                    <a:lstStyle/>
                    <a:p>
                      <a:r>
                        <a:rPr lang="en-US" b="1" dirty="0"/>
                        <a:t>0.03</a:t>
                      </a:r>
                    </a:p>
                  </a:txBody>
                  <a:tcPr/>
                </a:tc>
                <a:tc>
                  <a:txBody>
                    <a:bodyPr/>
                    <a:lstStyle/>
                    <a:p>
                      <a:r>
                        <a:rPr lang="en-US" b="1" dirty="0"/>
                        <a:t>0.01</a:t>
                      </a:r>
                    </a:p>
                  </a:txBody>
                  <a:tcPr/>
                </a:tc>
                <a:tc>
                  <a:txBody>
                    <a:bodyPr/>
                    <a:lstStyle/>
                    <a:p>
                      <a:r>
                        <a:rPr lang="en-US" b="1" dirty="0"/>
                        <a:t>0.06</a:t>
                      </a:r>
                    </a:p>
                  </a:txBody>
                  <a:tcPr/>
                </a:tc>
                <a:extLst>
                  <a:ext uri="{0D108BD9-81ED-4DB2-BD59-A6C34878D82A}">
                    <a16:rowId xmlns:a16="http://schemas.microsoft.com/office/drawing/2014/main" val="291132000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6</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6 </a:t>
            </a:r>
          </a:p>
        </p:txBody>
      </p:sp>
    </p:spTree>
    <p:extLst>
      <p:ext uri="{BB962C8B-B14F-4D97-AF65-F5344CB8AC3E}">
        <p14:creationId xmlns:p14="http://schemas.microsoft.com/office/powerpoint/2010/main" val="1553009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4220</TotalTime>
  <Words>3821</Words>
  <Application>Microsoft Office PowerPoint</Application>
  <PresentationFormat>Widescreen</PresentationFormat>
  <Paragraphs>906</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Soymap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147</cp:revision>
  <dcterms:created xsi:type="dcterms:W3CDTF">2019-03-21T22:04:56Z</dcterms:created>
  <dcterms:modified xsi:type="dcterms:W3CDTF">2019-04-24T02:14:00Z</dcterms:modified>
</cp:coreProperties>
</file>